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omments/comment1.xml" ContentType="application/vnd.openxmlformats-officedocument.presentationml.comments+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theme/themeOverride8.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7" r:id="rId2"/>
    <p:sldId id="261" r:id="rId3"/>
    <p:sldId id="345" r:id="rId4"/>
    <p:sldId id="347" r:id="rId5"/>
    <p:sldId id="358" r:id="rId6"/>
    <p:sldId id="346" r:id="rId7"/>
    <p:sldId id="395" r:id="rId8"/>
    <p:sldId id="298" r:id="rId9"/>
    <p:sldId id="410" r:id="rId10"/>
    <p:sldId id="413" r:id="rId11"/>
    <p:sldId id="274" r:id="rId12"/>
    <p:sldId id="415" r:id="rId13"/>
    <p:sldId id="417" r:id="rId14"/>
    <p:sldId id="418" r:id="rId15"/>
    <p:sldId id="419" r:id="rId16"/>
    <p:sldId id="420" r:id="rId17"/>
    <p:sldId id="421" r:id="rId18"/>
    <p:sldId id="424" r:id="rId19"/>
    <p:sldId id="425" r:id="rId20"/>
    <p:sldId id="426" r:id="rId21"/>
    <p:sldId id="427" r:id="rId22"/>
    <p:sldId id="428" r:id="rId23"/>
    <p:sldId id="429" r:id="rId24"/>
    <p:sldId id="430" r:id="rId25"/>
    <p:sldId id="431" r:id="rId26"/>
    <p:sldId id="432" r:id="rId27"/>
    <p:sldId id="433" r:id="rId28"/>
    <p:sldId id="435" r:id="rId29"/>
    <p:sldId id="436" r:id="rId30"/>
    <p:sldId id="438" r:id="rId31"/>
  </p:sldIdLst>
  <p:sldSz cx="12192000" cy="6858000"/>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IRABARUTA, Jean Claude" initials="MJC" lastIdx="12" clrIdx="0">
    <p:extLst>
      <p:ext uri="{19B8F6BF-5375-455C-9EA6-DF929625EA0E}">
        <p15:presenceInfo xmlns:p15="http://schemas.microsoft.com/office/powerpoint/2012/main" userId="S-1-5-21-1446143339-2250552318-1255726049-252253" providerId="AD"/>
      </p:ext>
    </p:extLst>
  </p:cmAuthor>
  <p:cmAuthor id="2" name="Grace" initials="G" lastIdx="9" clrIdx="1">
    <p:extLst>
      <p:ext uri="{19B8F6BF-5375-455C-9EA6-DF929625EA0E}">
        <p15:presenceInfo xmlns:p15="http://schemas.microsoft.com/office/powerpoint/2012/main" userId="8da143f4d3a4202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F51C"/>
    <a:srgbClr val="3366FF"/>
    <a:srgbClr val="149C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64" autoAdjust="0"/>
    <p:restoredTop sz="92364" autoAdjust="0"/>
  </p:normalViewPr>
  <p:slideViewPr>
    <p:cSldViewPr snapToGrid="0">
      <p:cViewPr varScale="1">
        <p:scale>
          <a:sx n="64" d="100"/>
          <a:sy n="64" d="100"/>
        </p:scale>
        <p:origin x="5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Feuille_de_calcul_Microsoft_Excel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Feuille_de_calcul_Microsoft_Excel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E:\ARCHIVES\ARCHIVE%20PEV\Minisant&#233;\ROUTINE%20IMMUNIZATION%202009_2017\ROUTINE%20IMMUNISATION%202023-ISTEEBU.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E:\ARCHIVES\ARCHIVE%20PEV\Minisant&#233;\ROUTINE%20IMMUNIZATION%202009_2017\ROUTINE%20IMMUNISATION%202023-ISTEEBU.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E:\ARCHIVES\ARCHIVE%20PEV\Minisant&#233;\ROUTINE%20IMMUNIZATION%202009_2017\ROUTINE%20IMMUNISATION%202023-ISTEEBU.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E:\ARCHIVES\ARCHIVE%20PEV\Minisant&#233;\ROUTINE%20IMMUNIZATION%202009_2017\ROUTINE%20IMMUNISATION%202023-ISTEEBU.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E:\ARCHIVES\ARCHIVE%20PEV\Minisant&#233;\ROUTINE%20IMMUNIZATION%202009_2017\ROUTINE%20IMMUNISATION%202023-ISTEEBU.xlsx" TargetMode="External"/></Relationships>
</file>

<file path=ppt/charts/_rels/chart8.xml.rels><?xml version="1.0" encoding="UTF-8" standalone="yes"?>
<Relationships xmlns="http://schemas.openxmlformats.org/package/2006/relationships"><Relationship Id="rId3" Type="http://schemas.openxmlformats.org/officeDocument/2006/relationships/image" Target="../media/image21.jpeg"/><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Feuille_de_calcul_Microsoft_Excel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7706764756595197E-2"/>
          <c:y val="4.6296296296296294E-2"/>
          <c:w val="0.9422932352434048"/>
          <c:h val="0.53141878098571016"/>
        </c:manualLayout>
      </c:layout>
      <c:barChart>
        <c:barDir val="col"/>
        <c:grouping val="clustered"/>
        <c:varyColors val="0"/>
        <c:ser>
          <c:idx val="0"/>
          <c:order val="0"/>
          <c:tx>
            <c:strRef>
              <c:f>'Td2+'!$B$4</c:f>
              <c:strCache>
                <c:ptCount val="1"/>
                <c:pt idx="0">
                  <c:v>Td2à5</c:v>
                </c:pt>
              </c:strCache>
            </c:strRef>
          </c:tx>
          <c:spPr>
            <a:solidFill>
              <a:srgbClr val="0070C0"/>
            </a:solidFill>
            <a:ln>
              <a:noFill/>
            </a:ln>
            <a:effectLst/>
          </c:spPr>
          <c:invertIfNegative val="0"/>
          <c:dPt>
            <c:idx val="6"/>
            <c:invertIfNegative val="0"/>
            <c:bubble3D val="0"/>
            <c:spPr>
              <a:solidFill>
                <a:srgbClr val="FFC000"/>
              </a:solidFill>
              <a:ln>
                <a:noFill/>
              </a:ln>
              <a:effectLst/>
            </c:spPr>
          </c:dPt>
          <c:dPt>
            <c:idx val="7"/>
            <c:invertIfNegative val="0"/>
            <c:bubble3D val="0"/>
            <c:spPr>
              <a:solidFill>
                <a:srgbClr val="FFC000"/>
              </a:solidFill>
              <a:ln>
                <a:noFill/>
              </a:ln>
              <a:effectLst/>
            </c:spPr>
          </c:dPt>
          <c:dPt>
            <c:idx val="8"/>
            <c:invertIfNegative val="0"/>
            <c:bubble3D val="0"/>
            <c:spPr>
              <a:solidFill>
                <a:srgbClr val="FFC000"/>
              </a:solidFill>
              <a:ln>
                <a:noFill/>
              </a:ln>
              <a:effectLst/>
            </c:spPr>
          </c:dPt>
          <c:dPt>
            <c:idx val="9"/>
            <c:invertIfNegative val="0"/>
            <c:bubble3D val="0"/>
            <c:spPr>
              <a:solidFill>
                <a:srgbClr val="FFC000"/>
              </a:solidFill>
              <a:ln>
                <a:noFill/>
              </a:ln>
              <a:effectLst/>
            </c:spPr>
          </c:dPt>
          <c:dPt>
            <c:idx val="10"/>
            <c:invertIfNegative val="0"/>
            <c:bubble3D val="0"/>
            <c:spPr>
              <a:solidFill>
                <a:srgbClr val="FFC000"/>
              </a:solidFill>
              <a:ln>
                <a:noFill/>
              </a:ln>
              <a:effectLst/>
            </c:spPr>
          </c:dPt>
          <c:dPt>
            <c:idx val="11"/>
            <c:invertIfNegative val="0"/>
            <c:bubble3D val="0"/>
            <c:spPr>
              <a:solidFill>
                <a:srgbClr val="FFC000"/>
              </a:solidFill>
              <a:ln>
                <a:noFill/>
              </a:ln>
              <a:effectLst/>
            </c:spPr>
          </c:dPt>
          <c:dPt>
            <c:idx val="12"/>
            <c:invertIfNegative val="0"/>
            <c:bubble3D val="0"/>
            <c:spPr>
              <a:solidFill>
                <a:srgbClr val="FFC000"/>
              </a:solidFill>
              <a:ln>
                <a:noFill/>
              </a:ln>
              <a:effectLst/>
            </c:spPr>
          </c:dPt>
          <c:dPt>
            <c:idx val="13"/>
            <c:invertIfNegative val="0"/>
            <c:bubble3D val="0"/>
            <c:spPr>
              <a:solidFill>
                <a:srgbClr val="FFC000"/>
              </a:solidFill>
              <a:ln>
                <a:noFill/>
              </a:ln>
              <a:effectLst/>
            </c:spPr>
          </c:dPt>
          <c:dPt>
            <c:idx val="14"/>
            <c:invertIfNegative val="0"/>
            <c:bubble3D val="0"/>
            <c:spPr>
              <a:solidFill>
                <a:srgbClr val="FFC000"/>
              </a:solidFill>
              <a:ln>
                <a:noFill/>
              </a:ln>
              <a:effectLst/>
            </c:spPr>
          </c:dPt>
          <c:dPt>
            <c:idx val="15"/>
            <c:invertIfNegative val="0"/>
            <c:bubble3D val="0"/>
            <c:spPr>
              <a:solidFill>
                <a:srgbClr val="FFC000"/>
              </a:solidFill>
              <a:ln>
                <a:noFill/>
              </a:ln>
              <a:effectLst/>
            </c:spPr>
          </c:dPt>
          <c:dPt>
            <c:idx val="16"/>
            <c:invertIfNegative val="0"/>
            <c:bubble3D val="0"/>
            <c:spPr>
              <a:solidFill>
                <a:srgbClr val="FFC000"/>
              </a:solidFill>
              <a:ln>
                <a:noFill/>
              </a:ln>
              <a:effectLst/>
            </c:spPr>
          </c:dPt>
          <c:dPt>
            <c:idx val="17"/>
            <c:invertIfNegative val="0"/>
            <c:bubble3D val="0"/>
            <c:spPr>
              <a:solidFill>
                <a:srgbClr val="FFC000"/>
              </a:solidFill>
              <a:ln>
                <a:noFill/>
              </a:ln>
              <a:effectLst/>
            </c:spPr>
          </c:dPt>
          <c:dPt>
            <c:idx val="18"/>
            <c:invertIfNegative val="0"/>
            <c:bubble3D val="0"/>
            <c:spPr>
              <a:solidFill>
                <a:srgbClr val="FFC000"/>
              </a:solidFill>
              <a:ln>
                <a:noFill/>
              </a:ln>
              <a:effectLst/>
            </c:spPr>
          </c:dPt>
          <c:dPt>
            <c:idx val="19"/>
            <c:invertIfNegative val="0"/>
            <c:bubble3D val="0"/>
            <c:spPr>
              <a:solidFill>
                <a:srgbClr val="FFC000"/>
              </a:solidFill>
              <a:ln>
                <a:noFill/>
              </a:ln>
              <a:effectLst/>
            </c:spPr>
          </c:dPt>
          <c:dPt>
            <c:idx val="20"/>
            <c:invertIfNegative val="0"/>
            <c:bubble3D val="0"/>
            <c:spPr>
              <a:solidFill>
                <a:srgbClr val="FFC000"/>
              </a:solidFill>
              <a:ln>
                <a:noFill/>
              </a:ln>
              <a:effectLst/>
            </c:spPr>
          </c:dPt>
          <c:dPt>
            <c:idx val="21"/>
            <c:invertIfNegative val="0"/>
            <c:bubble3D val="0"/>
            <c:spPr>
              <a:solidFill>
                <a:srgbClr val="00B0F0"/>
              </a:solidFill>
              <a:ln>
                <a:noFill/>
              </a:ln>
              <a:effectLst/>
            </c:spPr>
          </c:dPt>
          <c:dPt>
            <c:idx val="22"/>
            <c:invertIfNegative val="0"/>
            <c:bubble3D val="0"/>
            <c:spPr>
              <a:solidFill>
                <a:srgbClr val="FFC000"/>
              </a:solidFill>
              <a:ln>
                <a:noFill/>
              </a:ln>
              <a:effectLst/>
            </c:spPr>
          </c:dPt>
          <c:dPt>
            <c:idx val="23"/>
            <c:invertIfNegative val="0"/>
            <c:bubble3D val="0"/>
            <c:spPr>
              <a:solidFill>
                <a:srgbClr val="FFC000"/>
              </a:solidFill>
              <a:ln>
                <a:noFill/>
              </a:ln>
              <a:effectLst/>
            </c:spPr>
          </c:dPt>
          <c:dPt>
            <c:idx val="24"/>
            <c:invertIfNegative val="0"/>
            <c:bubble3D val="0"/>
            <c:spPr>
              <a:solidFill>
                <a:srgbClr val="FFC000"/>
              </a:solidFill>
              <a:ln>
                <a:noFill/>
              </a:ln>
              <a:effectLst/>
            </c:spPr>
          </c:dPt>
          <c:dPt>
            <c:idx val="25"/>
            <c:invertIfNegative val="0"/>
            <c:bubble3D val="0"/>
            <c:spPr>
              <a:solidFill>
                <a:srgbClr val="FFC000"/>
              </a:solidFill>
              <a:ln>
                <a:noFill/>
              </a:ln>
              <a:effectLst/>
            </c:spPr>
          </c:dPt>
          <c:dPt>
            <c:idx val="26"/>
            <c:invertIfNegative val="0"/>
            <c:bubble3D val="0"/>
            <c:spPr>
              <a:solidFill>
                <a:srgbClr val="FFC000"/>
              </a:solidFill>
              <a:ln>
                <a:noFill/>
              </a:ln>
              <a:effectLst/>
            </c:spPr>
          </c:dPt>
          <c:dPt>
            <c:idx val="27"/>
            <c:invertIfNegative val="0"/>
            <c:bubble3D val="0"/>
            <c:spPr>
              <a:solidFill>
                <a:srgbClr val="FFC000"/>
              </a:solidFill>
              <a:ln>
                <a:noFill/>
              </a:ln>
              <a:effectLst/>
            </c:spPr>
          </c:dPt>
          <c:dPt>
            <c:idx val="28"/>
            <c:invertIfNegative val="0"/>
            <c:bubble3D val="0"/>
            <c:spPr>
              <a:solidFill>
                <a:srgbClr val="FFC000"/>
              </a:solidFill>
              <a:ln>
                <a:noFill/>
              </a:ln>
              <a:effectLst/>
            </c:spPr>
          </c:dPt>
          <c:dPt>
            <c:idx val="29"/>
            <c:invertIfNegative val="0"/>
            <c:bubble3D val="0"/>
            <c:spPr>
              <a:solidFill>
                <a:srgbClr val="FFC000"/>
              </a:solidFill>
              <a:ln>
                <a:noFill/>
              </a:ln>
              <a:effectLst/>
            </c:spPr>
          </c:dPt>
          <c:dPt>
            <c:idx val="30"/>
            <c:invertIfNegative val="0"/>
            <c:bubble3D val="0"/>
            <c:spPr>
              <a:solidFill>
                <a:srgbClr val="FFC000"/>
              </a:solidFill>
              <a:ln>
                <a:noFill/>
              </a:ln>
              <a:effectLst/>
            </c:spPr>
          </c:dPt>
          <c:dPt>
            <c:idx val="31"/>
            <c:invertIfNegative val="0"/>
            <c:bubble3D val="0"/>
            <c:spPr>
              <a:solidFill>
                <a:srgbClr val="FF0000"/>
              </a:solidFill>
              <a:ln>
                <a:noFill/>
              </a:ln>
              <a:effectLst/>
            </c:spPr>
          </c:dPt>
          <c:dPt>
            <c:idx val="32"/>
            <c:invertIfNegative val="0"/>
            <c:bubble3D val="0"/>
            <c:spPr>
              <a:solidFill>
                <a:srgbClr val="FF0000"/>
              </a:solidFill>
              <a:ln>
                <a:noFill/>
              </a:ln>
              <a:effectLst/>
            </c:spPr>
          </c:dPt>
          <c:dPt>
            <c:idx val="33"/>
            <c:invertIfNegative val="0"/>
            <c:bubble3D val="0"/>
            <c:spPr>
              <a:solidFill>
                <a:srgbClr val="FF0000"/>
              </a:solidFill>
              <a:ln>
                <a:noFill/>
              </a:ln>
              <a:effectLst/>
            </c:spPr>
          </c:dPt>
          <c:dPt>
            <c:idx val="34"/>
            <c:invertIfNegative val="0"/>
            <c:bubble3D val="0"/>
            <c:spPr>
              <a:solidFill>
                <a:srgbClr val="FF0000"/>
              </a:solidFill>
              <a:ln>
                <a:noFill/>
              </a:ln>
              <a:effectLst/>
            </c:spPr>
          </c:dPt>
          <c:dPt>
            <c:idx val="35"/>
            <c:invertIfNegative val="0"/>
            <c:bubble3D val="0"/>
            <c:spPr>
              <a:solidFill>
                <a:srgbClr val="FF0000"/>
              </a:solidFill>
              <a:ln>
                <a:noFill/>
              </a:ln>
              <a:effectLst/>
            </c:spPr>
          </c:dPt>
          <c:dPt>
            <c:idx val="36"/>
            <c:invertIfNegative val="0"/>
            <c:bubble3D val="0"/>
            <c:spPr>
              <a:solidFill>
                <a:srgbClr val="FF0000"/>
              </a:solidFill>
              <a:ln>
                <a:noFill/>
              </a:ln>
              <a:effectLst/>
            </c:spPr>
          </c:dPt>
          <c:dPt>
            <c:idx val="37"/>
            <c:invertIfNegative val="0"/>
            <c:bubble3D val="0"/>
            <c:spPr>
              <a:solidFill>
                <a:srgbClr val="FF0000"/>
              </a:solidFill>
              <a:ln>
                <a:noFill/>
              </a:ln>
              <a:effectLst/>
            </c:spPr>
          </c:dPt>
          <c:dPt>
            <c:idx val="38"/>
            <c:invertIfNegative val="0"/>
            <c:bubble3D val="0"/>
            <c:spPr>
              <a:solidFill>
                <a:srgbClr val="FF0000"/>
              </a:solidFill>
              <a:ln>
                <a:noFill/>
              </a:ln>
              <a:effectLst/>
            </c:spPr>
          </c:dPt>
          <c:dPt>
            <c:idx val="39"/>
            <c:invertIfNegative val="0"/>
            <c:bubble3D val="0"/>
            <c:spPr>
              <a:solidFill>
                <a:srgbClr val="FF0000"/>
              </a:solidFill>
              <a:ln>
                <a:noFill/>
              </a:ln>
              <a:effectLst/>
            </c:spPr>
          </c:dPt>
          <c:dPt>
            <c:idx val="40"/>
            <c:invertIfNegative val="0"/>
            <c:bubble3D val="0"/>
            <c:spPr>
              <a:solidFill>
                <a:srgbClr val="FF0000"/>
              </a:solidFill>
              <a:ln>
                <a:noFill/>
              </a:ln>
              <a:effectLst/>
            </c:spPr>
          </c:dPt>
          <c:dPt>
            <c:idx val="41"/>
            <c:invertIfNegative val="0"/>
            <c:bubble3D val="0"/>
            <c:spPr>
              <a:solidFill>
                <a:srgbClr val="FF0000"/>
              </a:solidFill>
              <a:ln>
                <a:noFill/>
              </a:ln>
              <a:effectLst/>
            </c:spPr>
          </c:dPt>
          <c:dPt>
            <c:idx val="42"/>
            <c:invertIfNegative val="0"/>
            <c:bubble3D val="0"/>
            <c:spPr>
              <a:solidFill>
                <a:srgbClr val="FF0000"/>
              </a:solidFill>
              <a:ln>
                <a:noFill/>
              </a:ln>
              <a:effectLst/>
            </c:spPr>
          </c:dPt>
          <c:dPt>
            <c:idx val="43"/>
            <c:invertIfNegative val="0"/>
            <c:bubble3D val="0"/>
            <c:spPr>
              <a:solidFill>
                <a:srgbClr val="FF0000"/>
              </a:solidFill>
              <a:ln>
                <a:noFill/>
              </a:ln>
              <a:effectLst/>
            </c:spPr>
          </c:dPt>
          <c:dPt>
            <c:idx val="44"/>
            <c:invertIfNegative val="0"/>
            <c:bubble3D val="0"/>
            <c:spPr>
              <a:solidFill>
                <a:srgbClr val="FF0000"/>
              </a:solidFill>
              <a:ln>
                <a:noFill/>
              </a:ln>
              <a:effectLst/>
            </c:spPr>
          </c:dPt>
          <c:dPt>
            <c:idx val="45"/>
            <c:invertIfNegative val="0"/>
            <c:bubble3D val="0"/>
            <c:spPr>
              <a:solidFill>
                <a:srgbClr val="FF0000"/>
              </a:solidFill>
              <a:ln>
                <a:noFill/>
              </a:ln>
              <a:effectLst/>
            </c:spPr>
          </c:dPt>
          <c:dPt>
            <c:idx val="46"/>
            <c:invertIfNegative val="0"/>
            <c:bubble3D val="0"/>
            <c:spPr>
              <a:solidFill>
                <a:srgbClr val="FF0000"/>
              </a:solidFill>
              <a:ln>
                <a:noFill/>
              </a:ln>
              <a:effectLst/>
            </c:spPr>
          </c:dPt>
          <c:dPt>
            <c:idx val="47"/>
            <c:invertIfNegative val="0"/>
            <c:bubble3D val="0"/>
            <c:spPr>
              <a:solidFill>
                <a:srgbClr val="FF0000"/>
              </a:solidFill>
              <a:ln>
                <a:noFill/>
              </a:ln>
              <a:effectLst/>
            </c:spPr>
          </c:dPt>
          <c:dPt>
            <c:idx val="48"/>
            <c:invertIfNegative val="0"/>
            <c:bubble3D val="0"/>
            <c:spPr>
              <a:solidFill>
                <a:srgbClr val="FF0000"/>
              </a:solidFill>
              <a:ln>
                <a:noFill/>
              </a:ln>
              <a:effectLst/>
            </c:spPr>
          </c:dPt>
          <c:dPt>
            <c:idx val="49"/>
            <c:invertIfNegative val="0"/>
            <c:bubble3D val="0"/>
            <c:spPr>
              <a:solidFill>
                <a:srgbClr val="FF0000"/>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'Td2+'!$A$5:$A$54</c:f>
              <c:strCache>
                <c:ptCount val="50"/>
                <c:pt idx="0">
                  <c:v>DS Mpanda</c:v>
                </c:pt>
                <c:pt idx="1">
                  <c:v>DS Bururi</c:v>
                </c:pt>
                <c:pt idx="2">
                  <c:v>DS Rumonge</c:v>
                </c:pt>
                <c:pt idx="3">
                  <c:v>DS Bujumbura nord</c:v>
                </c:pt>
                <c:pt idx="4">
                  <c:v>DS Murore</c:v>
                </c:pt>
                <c:pt idx="5">
                  <c:v>DS Gashoho</c:v>
                </c:pt>
                <c:pt idx="6">
                  <c:v>DS Cibitoke</c:v>
                </c:pt>
                <c:pt idx="7">
                  <c:v>DS Nyanza-Lac</c:v>
                </c:pt>
                <c:pt idx="8">
                  <c:v>DS Rutovu</c:v>
                </c:pt>
                <c:pt idx="9">
                  <c:v>DS Makamba</c:v>
                </c:pt>
                <c:pt idx="10">
                  <c:v>DS Gisuru</c:v>
                </c:pt>
                <c:pt idx="11">
                  <c:v>DS Muyinga</c:v>
                </c:pt>
                <c:pt idx="12">
                  <c:v>DS Gihofi</c:v>
                </c:pt>
                <c:pt idx="13">
                  <c:v>DS Bujumbura sud</c:v>
                </c:pt>
                <c:pt idx="14">
                  <c:v>DS Busoni</c:v>
                </c:pt>
                <c:pt idx="15">
                  <c:v>DS Bukinanyana</c:v>
                </c:pt>
                <c:pt idx="16">
                  <c:v>DS Mabayi</c:v>
                </c:pt>
                <c:pt idx="17">
                  <c:v>DS Kinyinya</c:v>
                </c:pt>
                <c:pt idx="18">
                  <c:v>DS Kayanza</c:v>
                </c:pt>
                <c:pt idx="19">
                  <c:v>DS Bujumbura centre</c:v>
                </c:pt>
                <c:pt idx="20">
                  <c:v>DS Bugarama </c:v>
                </c:pt>
                <c:pt idx="21">
                  <c:v>Moyenne</c:v>
                </c:pt>
                <c:pt idx="22">
                  <c:v>DS Mukenke</c:v>
                </c:pt>
                <c:pt idx="23">
                  <c:v>DS Giteranyi</c:v>
                </c:pt>
                <c:pt idx="24">
                  <c:v>DS Vumbi</c:v>
                </c:pt>
                <c:pt idx="25">
                  <c:v>DS Rutana</c:v>
                </c:pt>
                <c:pt idx="26">
                  <c:v>DS Kibuye</c:v>
                </c:pt>
                <c:pt idx="27">
                  <c:v>DS Kiremba</c:v>
                </c:pt>
                <c:pt idx="28">
                  <c:v>DS Bubanza</c:v>
                </c:pt>
                <c:pt idx="29">
                  <c:v>DS Cankuzo</c:v>
                </c:pt>
                <c:pt idx="30">
                  <c:v>DS Mutaho</c:v>
                </c:pt>
                <c:pt idx="31">
                  <c:v>DS Ryansoro</c:v>
                </c:pt>
                <c:pt idx="32">
                  <c:v>DS Musema</c:v>
                </c:pt>
                <c:pt idx="33">
                  <c:v>DS Nyabikere</c:v>
                </c:pt>
                <c:pt idx="34">
                  <c:v>DS Ngozi</c:v>
                </c:pt>
                <c:pt idx="35">
                  <c:v>DS Ruyigi</c:v>
                </c:pt>
                <c:pt idx="36">
                  <c:v>DS Kabezi</c:v>
                </c:pt>
                <c:pt idx="37">
                  <c:v>DS Matana</c:v>
                </c:pt>
                <c:pt idx="38">
                  <c:v>DS Butezi</c:v>
                </c:pt>
                <c:pt idx="39">
                  <c:v>DS Isale</c:v>
                </c:pt>
                <c:pt idx="40">
                  <c:v>DS Buhiga</c:v>
                </c:pt>
                <c:pt idx="41">
                  <c:v>DS Gahombo</c:v>
                </c:pt>
                <c:pt idx="42">
                  <c:v>DS Gitega</c:v>
                </c:pt>
                <c:pt idx="43">
                  <c:v>DS Kibumbu</c:v>
                </c:pt>
                <c:pt idx="44">
                  <c:v>DS Buye</c:v>
                </c:pt>
                <c:pt idx="45">
                  <c:v>DS Kirundo</c:v>
                </c:pt>
                <c:pt idx="46">
                  <c:v>DS Rwibaga</c:v>
                </c:pt>
                <c:pt idx="47">
                  <c:v>DS Muramvya</c:v>
                </c:pt>
                <c:pt idx="48">
                  <c:v>DS Fota</c:v>
                </c:pt>
                <c:pt idx="49">
                  <c:v>DS Kiganda</c:v>
                </c:pt>
              </c:strCache>
            </c:strRef>
          </c:cat>
          <c:val>
            <c:numRef>
              <c:f>'Td2+'!$B$5:$B$54</c:f>
              <c:numCache>
                <c:formatCode>_-* #\ ##0\ _€_-;\-* #\ ##0\ _€_-;_-* "-"??\ _€_-;_-@_-</c:formatCode>
                <c:ptCount val="50"/>
                <c:pt idx="0">
                  <c:v>92</c:v>
                </c:pt>
                <c:pt idx="1">
                  <c:v>85</c:v>
                </c:pt>
                <c:pt idx="2">
                  <c:v>85</c:v>
                </c:pt>
                <c:pt idx="3">
                  <c:v>84</c:v>
                </c:pt>
                <c:pt idx="4">
                  <c:v>79</c:v>
                </c:pt>
                <c:pt idx="5">
                  <c:v>79</c:v>
                </c:pt>
                <c:pt idx="6">
                  <c:v>74</c:v>
                </c:pt>
                <c:pt idx="7">
                  <c:v>71</c:v>
                </c:pt>
                <c:pt idx="8">
                  <c:v>70</c:v>
                </c:pt>
                <c:pt idx="9">
                  <c:v>69</c:v>
                </c:pt>
                <c:pt idx="10">
                  <c:v>69</c:v>
                </c:pt>
                <c:pt idx="11">
                  <c:v>68</c:v>
                </c:pt>
                <c:pt idx="12">
                  <c:v>68</c:v>
                </c:pt>
                <c:pt idx="13">
                  <c:v>63</c:v>
                </c:pt>
                <c:pt idx="14">
                  <c:v>63</c:v>
                </c:pt>
                <c:pt idx="15">
                  <c:v>62</c:v>
                </c:pt>
                <c:pt idx="16">
                  <c:v>62</c:v>
                </c:pt>
                <c:pt idx="17">
                  <c:v>62</c:v>
                </c:pt>
                <c:pt idx="18">
                  <c:v>61</c:v>
                </c:pt>
                <c:pt idx="19">
                  <c:v>60</c:v>
                </c:pt>
                <c:pt idx="20">
                  <c:v>56</c:v>
                </c:pt>
                <c:pt idx="21">
                  <c:v>56</c:v>
                </c:pt>
                <c:pt idx="22">
                  <c:v>55</c:v>
                </c:pt>
                <c:pt idx="23">
                  <c:v>55</c:v>
                </c:pt>
                <c:pt idx="24">
                  <c:v>53</c:v>
                </c:pt>
                <c:pt idx="25">
                  <c:v>53</c:v>
                </c:pt>
                <c:pt idx="26">
                  <c:v>52</c:v>
                </c:pt>
                <c:pt idx="27">
                  <c:v>52</c:v>
                </c:pt>
                <c:pt idx="28">
                  <c:v>51</c:v>
                </c:pt>
                <c:pt idx="29">
                  <c:v>51</c:v>
                </c:pt>
                <c:pt idx="30">
                  <c:v>51</c:v>
                </c:pt>
                <c:pt idx="31">
                  <c:v>49</c:v>
                </c:pt>
                <c:pt idx="32">
                  <c:v>49</c:v>
                </c:pt>
                <c:pt idx="33">
                  <c:v>47</c:v>
                </c:pt>
                <c:pt idx="34">
                  <c:v>47</c:v>
                </c:pt>
                <c:pt idx="35">
                  <c:v>47</c:v>
                </c:pt>
                <c:pt idx="36">
                  <c:v>46</c:v>
                </c:pt>
                <c:pt idx="37">
                  <c:v>46</c:v>
                </c:pt>
                <c:pt idx="38">
                  <c:v>46</c:v>
                </c:pt>
                <c:pt idx="39">
                  <c:v>45</c:v>
                </c:pt>
                <c:pt idx="40">
                  <c:v>43</c:v>
                </c:pt>
                <c:pt idx="41">
                  <c:v>43</c:v>
                </c:pt>
                <c:pt idx="42">
                  <c:v>42</c:v>
                </c:pt>
                <c:pt idx="43">
                  <c:v>38</c:v>
                </c:pt>
                <c:pt idx="44">
                  <c:v>37</c:v>
                </c:pt>
                <c:pt idx="45">
                  <c:v>35</c:v>
                </c:pt>
                <c:pt idx="46">
                  <c:v>34</c:v>
                </c:pt>
                <c:pt idx="47">
                  <c:v>34</c:v>
                </c:pt>
                <c:pt idx="48">
                  <c:v>31</c:v>
                </c:pt>
                <c:pt idx="49">
                  <c:v>29</c:v>
                </c:pt>
              </c:numCache>
            </c:numRef>
          </c:val>
        </c:ser>
        <c:dLbls>
          <c:showLegendKey val="0"/>
          <c:showVal val="0"/>
          <c:showCatName val="0"/>
          <c:showSerName val="0"/>
          <c:showPercent val="0"/>
          <c:showBubbleSize val="0"/>
        </c:dLbls>
        <c:gapWidth val="219"/>
        <c:overlap val="-27"/>
        <c:axId val="474452872"/>
        <c:axId val="474455224"/>
      </c:barChart>
      <c:lineChart>
        <c:grouping val="standard"/>
        <c:varyColors val="0"/>
        <c:ser>
          <c:idx val="1"/>
          <c:order val="1"/>
          <c:tx>
            <c:strRef>
              <c:f>'Td2+'!$C$4</c:f>
              <c:strCache>
                <c:ptCount val="1"/>
                <c:pt idx="0">
                  <c:v>Cible=80</c:v>
                </c:pt>
              </c:strCache>
            </c:strRef>
          </c:tx>
          <c:spPr>
            <a:ln w="28575" cap="rnd">
              <a:solidFill>
                <a:schemeClr val="accent2"/>
              </a:solidFill>
              <a:round/>
            </a:ln>
            <a:effectLst/>
          </c:spPr>
          <c:marker>
            <c:symbol val="none"/>
          </c:marker>
          <c:cat>
            <c:strRef>
              <c:f>'Td2+'!$A$5:$A$54</c:f>
              <c:strCache>
                <c:ptCount val="50"/>
                <c:pt idx="0">
                  <c:v>DS Mpanda</c:v>
                </c:pt>
                <c:pt idx="1">
                  <c:v>DS Bururi</c:v>
                </c:pt>
                <c:pt idx="2">
                  <c:v>DS Rumonge</c:v>
                </c:pt>
                <c:pt idx="3">
                  <c:v>DS Bujumbura nord</c:v>
                </c:pt>
                <c:pt idx="4">
                  <c:v>DS Murore</c:v>
                </c:pt>
                <c:pt idx="5">
                  <c:v>DS Gashoho</c:v>
                </c:pt>
                <c:pt idx="6">
                  <c:v>DS Cibitoke</c:v>
                </c:pt>
                <c:pt idx="7">
                  <c:v>DS Nyanza-Lac</c:v>
                </c:pt>
                <c:pt idx="8">
                  <c:v>DS Rutovu</c:v>
                </c:pt>
                <c:pt idx="9">
                  <c:v>DS Makamba</c:v>
                </c:pt>
                <c:pt idx="10">
                  <c:v>DS Gisuru</c:v>
                </c:pt>
                <c:pt idx="11">
                  <c:v>DS Muyinga</c:v>
                </c:pt>
                <c:pt idx="12">
                  <c:v>DS Gihofi</c:v>
                </c:pt>
                <c:pt idx="13">
                  <c:v>DS Bujumbura sud</c:v>
                </c:pt>
                <c:pt idx="14">
                  <c:v>DS Busoni</c:v>
                </c:pt>
                <c:pt idx="15">
                  <c:v>DS Bukinanyana</c:v>
                </c:pt>
                <c:pt idx="16">
                  <c:v>DS Mabayi</c:v>
                </c:pt>
                <c:pt idx="17">
                  <c:v>DS Kinyinya</c:v>
                </c:pt>
                <c:pt idx="18">
                  <c:v>DS Kayanza</c:v>
                </c:pt>
                <c:pt idx="19">
                  <c:v>DS Bujumbura centre</c:v>
                </c:pt>
                <c:pt idx="20">
                  <c:v>DS Bugarama </c:v>
                </c:pt>
                <c:pt idx="21">
                  <c:v>Moyenne</c:v>
                </c:pt>
                <c:pt idx="22">
                  <c:v>DS Mukenke</c:v>
                </c:pt>
                <c:pt idx="23">
                  <c:v>DS Giteranyi</c:v>
                </c:pt>
                <c:pt idx="24">
                  <c:v>DS Vumbi</c:v>
                </c:pt>
                <c:pt idx="25">
                  <c:v>DS Rutana</c:v>
                </c:pt>
                <c:pt idx="26">
                  <c:v>DS Kibuye</c:v>
                </c:pt>
                <c:pt idx="27">
                  <c:v>DS Kiremba</c:v>
                </c:pt>
                <c:pt idx="28">
                  <c:v>DS Bubanza</c:v>
                </c:pt>
                <c:pt idx="29">
                  <c:v>DS Cankuzo</c:v>
                </c:pt>
                <c:pt idx="30">
                  <c:v>DS Mutaho</c:v>
                </c:pt>
                <c:pt idx="31">
                  <c:v>DS Ryansoro</c:v>
                </c:pt>
                <c:pt idx="32">
                  <c:v>DS Musema</c:v>
                </c:pt>
                <c:pt idx="33">
                  <c:v>DS Nyabikere</c:v>
                </c:pt>
                <c:pt idx="34">
                  <c:v>DS Ngozi</c:v>
                </c:pt>
                <c:pt idx="35">
                  <c:v>DS Ruyigi</c:v>
                </c:pt>
                <c:pt idx="36">
                  <c:v>DS Kabezi</c:v>
                </c:pt>
                <c:pt idx="37">
                  <c:v>DS Matana</c:v>
                </c:pt>
                <c:pt idx="38">
                  <c:v>DS Butezi</c:v>
                </c:pt>
                <c:pt idx="39">
                  <c:v>DS Isale</c:v>
                </c:pt>
                <c:pt idx="40">
                  <c:v>DS Buhiga</c:v>
                </c:pt>
                <c:pt idx="41">
                  <c:v>DS Gahombo</c:v>
                </c:pt>
                <c:pt idx="42">
                  <c:v>DS Gitega</c:v>
                </c:pt>
                <c:pt idx="43">
                  <c:v>DS Kibumbu</c:v>
                </c:pt>
                <c:pt idx="44">
                  <c:v>DS Buye</c:v>
                </c:pt>
                <c:pt idx="45">
                  <c:v>DS Kirundo</c:v>
                </c:pt>
                <c:pt idx="46">
                  <c:v>DS Rwibaga</c:v>
                </c:pt>
                <c:pt idx="47">
                  <c:v>DS Muramvya</c:v>
                </c:pt>
                <c:pt idx="48">
                  <c:v>DS Fota</c:v>
                </c:pt>
                <c:pt idx="49">
                  <c:v>DS Kiganda</c:v>
                </c:pt>
              </c:strCache>
            </c:strRef>
          </c:cat>
          <c:val>
            <c:numRef>
              <c:f>'Td2+'!$C$5:$C$54</c:f>
              <c:numCache>
                <c:formatCode>General</c:formatCode>
                <c:ptCount val="50"/>
                <c:pt idx="0">
                  <c:v>80</c:v>
                </c:pt>
                <c:pt idx="1">
                  <c:v>80</c:v>
                </c:pt>
                <c:pt idx="2">
                  <c:v>80</c:v>
                </c:pt>
                <c:pt idx="3">
                  <c:v>80</c:v>
                </c:pt>
                <c:pt idx="4">
                  <c:v>80</c:v>
                </c:pt>
                <c:pt idx="5">
                  <c:v>80</c:v>
                </c:pt>
                <c:pt idx="6">
                  <c:v>80</c:v>
                </c:pt>
                <c:pt idx="7">
                  <c:v>80</c:v>
                </c:pt>
                <c:pt idx="8">
                  <c:v>80</c:v>
                </c:pt>
                <c:pt idx="9">
                  <c:v>80</c:v>
                </c:pt>
                <c:pt idx="10">
                  <c:v>80</c:v>
                </c:pt>
                <c:pt idx="11">
                  <c:v>80</c:v>
                </c:pt>
                <c:pt idx="12">
                  <c:v>80</c:v>
                </c:pt>
                <c:pt idx="13">
                  <c:v>80</c:v>
                </c:pt>
                <c:pt idx="14">
                  <c:v>80</c:v>
                </c:pt>
                <c:pt idx="15">
                  <c:v>80</c:v>
                </c:pt>
                <c:pt idx="16">
                  <c:v>80</c:v>
                </c:pt>
                <c:pt idx="17">
                  <c:v>80</c:v>
                </c:pt>
                <c:pt idx="18">
                  <c:v>80</c:v>
                </c:pt>
                <c:pt idx="19">
                  <c:v>80</c:v>
                </c:pt>
                <c:pt idx="20">
                  <c:v>80</c:v>
                </c:pt>
                <c:pt idx="21">
                  <c:v>80</c:v>
                </c:pt>
                <c:pt idx="22">
                  <c:v>80</c:v>
                </c:pt>
                <c:pt idx="23">
                  <c:v>80</c:v>
                </c:pt>
                <c:pt idx="24">
                  <c:v>80</c:v>
                </c:pt>
                <c:pt idx="25">
                  <c:v>80</c:v>
                </c:pt>
                <c:pt idx="26">
                  <c:v>80</c:v>
                </c:pt>
                <c:pt idx="27">
                  <c:v>80</c:v>
                </c:pt>
                <c:pt idx="28">
                  <c:v>80</c:v>
                </c:pt>
                <c:pt idx="29">
                  <c:v>80</c:v>
                </c:pt>
                <c:pt idx="30">
                  <c:v>80</c:v>
                </c:pt>
                <c:pt idx="31">
                  <c:v>80</c:v>
                </c:pt>
                <c:pt idx="32">
                  <c:v>80</c:v>
                </c:pt>
                <c:pt idx="33">
                  <c:v>80</c:v>
                </c:pt>
                <c:pt idx="34">
                  <c:v>80</c:v>
                </c:pt>
                <c:pt idx="35">
                  <c:v>80</c:v>
                </c:pt>
                <c:pt idx="36">
                  <c:v>80</c:v>
                </c:pt>
                <c:pt idx="37">
                  <c:v>80</c:v>
                </c:pt>
                <c:pt idx="38">
                  <c:v>80</c:v>
                </c:pt>
                <c:pt idx="39">
                  <c:v>80</c:v>
                </c:pt>
                <c:pt idx="40">
                  <c:v>80</c:v>
                </c:pt>
                <c:pt idx="41">
                  <c:v>80</c:v>
                </c:pt>
                <c:pt idx="42">
                  <c:v>80</c:v>
                </c:pt>
                <c:pt idx="43">
                  <c:v>80</c:v>
                </c:pt>
                <c:pt idx="44">
                  <c:v>80</c:v>
                </c:pt>
                <c:pt idx="45">
                  <c:v>80</c:v>
                </c:pt>
                <c:pt idx="46">
                  <c:v>80</c:v>
                </c:pt>
                <c:pt idx="47">
                  <c:v>80</c:v>
                </c:pt>
                <c:pt idx="48">
                  <c:v>80</c:v>
                </c:pt>
                <c:pt idx="49">
                  <c:v>80</c:v>
                </c:pt>
              </c:numCache>
            </c:numRef>
          </c:val>
          <c:smooth val="0"/>
        </c:ser>
        <c:dLbls>
          <c:showLegendKey val="0"/>
          <c:showVal val="0"/>
          <c:showCatName val="0"/>
          <c:showSerName val="0"/>
          <c:showPercent val="0"/>
          <c:showBubbleSize val="0"/>
        </c:dLbls>
        <c:marker val="1"/>
        <c:smooth val="0"/>
        <c:axId val="474452872"/>
        <c:axId val="474455224"/>
      </c:lineChart>
      <c:catAx>
        <c:axId val="474452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fr-FR"/>
          </a:p>
        </c:txPr>
        <c:crossAx val="474455224"/>
        <c:crosses val="autoZero"/>
        <c:auto val="1"/>
        <c:lblAlgn val="ctr"/>
        <c:lblOffset val="100"/>
        <c:noMultiLvlLbl val="0"/>
      </c:catAx>
      <c:valAx>
        <c:axId val="474455224"/>
        <c:scaling>
          <c:orientation val="minMax"/>
        </c:scaling>
        <c:delete val="0"/>
        <c:axPos val="l"/>
        <c:majorGridlines>
          <c:spPr>
            <a:ln w="9525" cap="flat" cmpd="sng" algn="ctr">
              <a:solidFill>
                <a:schemeClr val="tx1">
                  <a:lumMod val="15000"/>
                  <a:lumOff val="85000"/>
                </a:schemeClr>
              </a:solidFill>
              <a:round/>
            </a:ln>
            <a:effectLst/>
          </c:spPr>
        </c:majorGridlines>
        <c:numFmt formatCode="_-* #\ ##0\ _€_-;\-* #\ ##0\ _€_-;_-* &quot;-&quot;??\ _€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74452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fr-FR" sz="1800" b="1" i="0" baseline="0">
                <a:effectLst/>
              </a:rPr>
              <a:t>Janvier Mars 2023</a:t>
            </a:r>
            <a:endParaRPr lang="fr-FR" b="1">
              <a:effectLst/>
            </a:endParaRPr>
          </a:p>
        </c:rich>
      </c:tx>
      <c:layout>
        <c:manualLayout>
          <c:xMode val="edge"/>
          <c:yMode val="edge"/>
          <c:x val="0.25319389308272311"/>
          <c:y val="1.3766460133632221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dLbls>
          <c:showLegendKey val="0"/>
          <c:showVal val="0"/>
          <c:showCatName val="0"/>
          <c:showSerName val="0"/>
          <c:showPercent val="0"/>
          <c:showBubbleSize val="0"/>
        </c:dLbls>
        <c:gapWidth val="219"/>
        <c:overlap val="-27"/>
        <c:axId val="125243184"/>
        <c:axId val="106980008"/>
      </c:barChart>
      <c:catAx>
        <c:axId val="125243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fr-FR"/>
          </a:p>
        </c:txPr>
        <c:crossAx val="106980008"/>
        <c:crosses val="autoZero"/>
        <c:auto val="1"/>
        <c:lblAlgn val="ctr"/>
        <c:lblOffset val="100"/>
        <c:noMultiLvlLbl val="0"/>
      </c:catAx>
      <c:valAx>
        <c:axId val="10698000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fr-FR"/>
          </a:p>
        </c:txPr>
        <c:crossAx val="1252431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800" b="0" i="0" baseline="0">
                <a:effectLst/>
              </a:rPr>
              <a:t>Janvier Avril 2023</a:t>
            </a:r>
            <a:endParaRPr lang="fr-FR">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MMMOMENT!$D$5</c:f>
              <c:strCache>
                <c:ptCount val="1"/>
                <c:pt idx="0">
                  <c:v>Janvier à Nov 2022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MMMOMENT!$C$6:$C$9</c:f>
              <c:strCache>
                <c:ptCount val="4"/>
                <c:pt idx="0">
                  <c:v>VPO1</c:v>
                </c:pt>
                <c:pt idx="1">
                  <c:v>PENTA1</c:v>
                </c:pt>
                <c:pt idx="2">
                  <c:v>ROTA1</c:v>
                </c:pt>
                <c:pt idx="3">
                  <c:v>PCV13_1</c:v>
                </c:pt>
              </c:strCache>
            </c:strRef>
          </c:cat>
          <c:val>
            <c:numRef>
              <c:f>MMMOMENT!$D$6:$D$9</c:f>
              <c:numCache>
                <c:formatCode>0.0</c:formatCode>
                <c:ptCount val="4"/>
                <c:pt idx="0">
                  <c:v>83.720788798347712</c:v>
                </c:pt>
                <c:pt idx="1">
                  <c:v>83.485545007820107</c:v>
                </c:pt>
                <c:pt idx="2">
                  <c:v>80.723906719547358</c:v>
                </c:pt>
                <c:pt idx="3">
                  <c:v>83.577785336211193</c:v>
                </c:pt>
              </c:numCache>
            </c:numRef>
          </c:val>
        </c:ser>
        <c:dLbls>
          <c:showLegendKey val="0"/>
          <c:showVal val="0"/>
          <c:showCatName val="0"/>
          <c:showSerName val="0"/>
          <c:showPercent val="0"/>
          <c:showBubbleSize val="0"/>
        </c:dLbls>
        <c:gapWidth val="219"/>
        <c:overlap val="-27"/>
        <c:axId val="481107720"/>
        <c:axId val="481104584"/>
      </c:barChart>
      <c:catAx>
        <c:axId val="481107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81104584"/>
        <c:crosses val="autoZero"/>
        <c:auto val="1"/>
        <c:lblAlgn val="ctr"/>
        <c:lblOffset val="100"/>
        <c:noMultiLvlLbl val="0"/>
      </c:catAx>
      <c:valAx>
        <c:axId val="48110458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811077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800" b="0" i="0" baseline="0">
                <a:effectLst/>
              </a:rPr>
              <a:t>Janvier Avril 2023</a:t>
            </a:r>
            <a:endParaRPr lang="fr-FR">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15211973503312087"/>
          <c:y val="0.16390015748031497"/>
          <c:w val="0.81613423322084744"/>
          <c:h val="0.7393067716535433"/>
        </c:manualLayout>
      </c:layout>
      <c:barChart>
        <c:barDir val="col"/>
        <c:grouping val="clustered"/>
        <c:varyColors val="0"/>
        <c:ser>
          <c:idx val="0"/>
          <c:order val="0"/>
          <c:tx>
            <c:strRef>
              <c:f>MMMOMENT!$H$5</c:f>
              <c:strCache>
                <c:ptCount val="1"/>
                <c:pt idx="0">
                  <c:v>Janvier à Nov 2022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MMMOMENT!$G$6:$G$9</c:f>
              <c:strCache>
                <c:ptCount val="4"/>
                <c:pt idx="0">
                  <c:v>VPO2</c:v>
                </c:pt>
                <c:pt idx="1">
                  <c:v>PENTA2</c:v>
                </c:pt>
                <c:pt idx="2">
                  <c:v>ROTA2</c:v>
                </c:pt>
                <c:pt idx="3">
                  <c:v>PCV13_2</c:v>
                </c:pt>
              </c:strCache>
            </c:strRef>
          </c:cat>
          <c:val>
            <c:numRef>
              <c:f>MMMOMENT!$H$6:$H$9</c:f>
              <c:numCache>
                <c:formatCode>0.0</c:formatCode>
                <c:ptCount val="4"/>
                <c:pt idx="0">
                  <c:v>83.691073793228426</c:v>
                </c:pt>
                <c:pt idx="1">
                  <c:v>83.311588415351011</c:v>
                </c:pt>
                <c:pt idx="2">
                  <c:v>83.691073793228426</c:v>
                </c:pt>
                <c:pt idx="3">
                  <c:v>83.365446862129701</c:v>
                </c:pt>
              </c:numCache>
            </c:numRef>
          </c:val>
        </c:ser>
        <c:dLbls>
          <c:showLegendKey val="0"/>
          <c:showVal val="0"/>
          <c:showCatName val="0"/>
          <c:showSerName val="0"/>
          <c:showPercent val="0"/>
          <c:showBubbleSize val="0"/>
        </c:dLbls>
        <c:gapWidth val="219"/>
        <c:overlap val="-27"/>
        <c:axId val="499395880"/>
        <c:axId val="98247560"/>
      </c:barChart>
      <c:catAx>
        <c:axId val="499395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98247560"/>
        <c:crosses val="autoZero"/>
        <c:auto val="1"/>
        <c:lblAlgn val="ctr"/>
        <c:lblOffset val="100"/>
        <c:noMultiLvlLbl val="0"/>
      </c:catAx>
      <c:valAx>
        <c:axId val="9824756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993958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800" b="0" i="0" baseline="0">
                <a:effectLst/>
              </a:rPr>
              <a:t>Janvier Avril 2023</a:t>
            </a:r>
            <a:endParaRPr lang="fr-FR">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MMMOMENT!$L$5</c:f>
              <c:strCache>
                <c:ptCount val="1"/>
                <c:pt idx="0">
                  <c:v>Janvier à Nov 2022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MMMOMENT!$K$6:$K$9</c:f>
              <c:strCache>
                <c:ptCount val="4"/>
                <c:pt idx="0">
                  <c:v>VPO3</c:v>
                </c:pt>
                <c:pt idx="1">
                  <c:v>PENTA3</c:v>
                </c:pt>
                <c:pt idx="2">
                  <c:v>VPI</c:v>
                </c:pt>
                <c:pt idx="3">
                  <c:v>PCV13_3</c:v>
                </c:pt>
              </c:strCache>
            </c:strRef>
          </c:cat>
          <c:val>
            <c:numRef>
              <c:f>MMMOMENT!$L$6:$L$9</c:f>
              <c:numCache>
                <c:formatCode>0.0</c:formatCode>
                <c:ptCount val="4"/>
                <c:pt idx="0">
                  <c:v>83.460163440947383</c:v>
                </c:pt>
                <c:pt idx="1">
                  <c:v>83.5827378370644</c:v>
                </c:pt>
                <c:pt idx="2">
                  <c:v>83.522069701612551</c:v>
                </c:pt>
                <c:pt idx="3">
                  <c:v>81.039009586333023</c:v>
                </c:pt>
              </c:numCache>
            </c:numRef>
          </c:val>
        </c:ser>
        <c:dLbls>
          <c:showLegendKey val="0"/>
          <c:showVal val="0"/>
          <c:showCatName val="0"/>
          <c:showSerName val="0"/>
          <c:showPercent val="0"/>
          <c:showBubbleSize val="0"/>
        </c:dLbls>
        <c:gapWidth val="219"/>
        <c:overlap val="-27"/>
        <c:axId val="497302448"/>
        <c:axId val="497294216"/>
      </c:barChart>
      <c:catAx>
        <c:axId val="497302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97294216"/>
        <c:crosses val="autoZero"/>
        <c:auto val="1"/>
        <c:lblAlgn val="ctr"/>
        <c:lblOffset val="100"/>
        <c:noMultiLvlLbl val="0"/>
      </c:catAx>
      <c:valAx>
        <c:axId val="49729421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973024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fr-FR"/>
        </a:p>
      </c:txPr>
    </c:title>
    <c:autoTitleDeleted val="0"/>
    <c:plotArea>
      <c:layout/>
      <c:barChart>
        <c:barDir val="col"/>
        <c:grouping val="clustered"/>
        <c:varyColors val="0"/>
        <c:ser>
          <c:idx val="0"/>
          <c:order val="0"/>
          <c:tx>
            <c:strRef>
              <c:f>Feuil1!$C$3</c:f>
              <c:strCache>
                <c:ptCount val="1"/>
                <c:pt idx="0">
                  <c:v>Non vaccinés RR2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Feuil1!$B$4:$B$42</c:f>
              <c:strCache>
                <c:ptCount val="39"/>
                <c:pt idx="0">
                  <c:v>Zone Nord </c:v>
                </c:pt>
                <c:pt idx="1">
                  <c:v>Makamba</c:v>
                </c:pt>
                <c:pt idx="2">
                  <c:v>Zone Sud</c:v>
                </c:pt>
                <c:pt idx="3">
                  <c:v>Nyanza Lac</c:v>
                </c:pt>
                <c:pt idx="4">
                  <c:v>Cibitoke</c:v>
                </c:pt>
                <c:pt idx="5">
                  <c:v>Mpanda</c:v>
                </c:pt>
                <c:pt idx="6">
                  <c:v>Gihofi</c:v>
                </c:pt>
                <c:pt idx="7">
                  <c:v>Zone Centre</c:v>
                </c:pt>
                <c:pt idx="8">
                  <c:v>Murore</c:v>
                </c:pt>
                <c:pt idx="9">
                  <c:v>Bukinanyana</c:v>
                </c:pt>
                <c:pt idx="10">
                  <c:v>Kabezi</c:v>
                </c:pt>
                <c:pt idx="11">
                  <c:v>Muramvya</c:v>
                </c:pt>
                <c:pt idx="12">
                  <c:v>Rumonge</c:v>
                </c:pt>
                <c:pt idx="13">
                  <c:v>Isare</c:v>
                </c:pt>
                <c:pt idx="14">
                  <c:v>Vumbi</c:v>
                </c:pt>
                <c:pt idx="15">
                  <c:v>Kayanza</c:v>
                </c:pt>
                <c:pt idx="16">
                  <c:v>Kibuye</c:v>
                </c:pt>
                <c:pt idx="17">
                  <c:v>Kirundo</c:v>
                </c:pt>
                <c:pt idx="18">
                  <c:v>Ruyigi</c:v>
                </c:pt>
                <c:pt idx="19">
                  <c:v>Rutana</c:v>
                </c:pt>
                <c:pt idx="20">
                  <c:v>Gitega</c:v>
                </c:pt>
                <c:pt idx="21">
                  <c:v>Gashoho</c:v>
                </c:pt>
                <c:pt idx="22">
                  <c:v>Rwibaga</c:v>
                </c:pt>
                <c:pt idx="23">
                  <c:v>Cankuzo</c:v>
                </c:pt>
                <c:pt idx="24">
                  <c:v>Kinyinya</c:v>
                </c:pt>
                <c:pt idx="25">
                  <c:v>Kiganda</c:v>
                </c:pt>
                <c:pt idx="26">
                  <c:v>Bururi</c:v>
                </c:pt>
                <c:pt idx="27">
                  <c:v>Gahombo</c:v>
                </c:pt>
                <c:pt idx="28">
                  <c:v>Rutovu</c:v>
                </c:pt>
                <c:pt idx="29">
                  <c:v>Butezi</c:v>
                </c:pt>
                <c:pt idx="30">
                  <c:v>Ngozi</c:v>
                </c:pt>
                <c:pt idx="31">
                  <c:v>Buye</c:v>
                </c:pt>
                <c:pt idx="32">
                  <c:v>Bugarama</c:v>
                </c:pt>
                <c:pt idx="33">
                  <c:v>Matana</c:v>
                </c:pt>
                <c:pt idx="34">
                  <c:v>Fota</c:v>
                </c:pt>
                <c:pt idx="35">
                  <c:v>Giteranyi</c:v>
                </c:pt>
                <c:pt idx="36">
                  <c:v>Ryansoro</c:v>
                </c:pt>
                <c:pt idx="37">
                  <c:v>Kibumbu</c:v>
                </c:pt>
                <c:pt idx="38">
                  <c:v>Busoni</c:v>
                </c:pt>
              </c:strCache>
            </c:strRef>
          </c:cat>
          <c:val>
            <c:numRef>
              <c:f>Feuil1!$C$4:$C$42</c:f>
              <c:numCache>
                <c:formatCode>0</c:formatCode>
                <c:ptCount val="39"/>
                <c:pt idx="0">
                  <c:v>893</c:v>
                </c:pt>
                <c:pt idx="1">
                  <c:v>864</c:v>
                </c:pt>
                <c:pt idx="2">
                  <c:v>619</c:v>
                </c:pt>
                <c:pt idx="3">
                  <c:v>604</c:v>
                </c:pt>
                <c:pt idx="4">
                  <c:v>540</c:v>
                </c:pt>
                <c:pt idx="5">
                  <c:v>510</c:v>
                </c:pt>
                <c:pt idx="6">
                  <c:v>484</c:v>
                </c:pt>
                <c:pt idx="7">
                  <c:v>465</c:v>
                </c:pt>
                <c:pt idx="8">
                  <c:v>370</c:v>
                </c:pt>
                <c:pt idx="9">
                  <c:v>258</c:v>
                </c:pt>
                <c:pt idx="10">
                  <c:v>237</c:v>
                </c:pt>
                <c:pt idx="11">
                  <c:v>200</c:v>
                </c:pt>
                <c:pt idx="12">
                  <c:v>199</c:v>
                </c:pt>
                <c:pt idx="13">
                  <c:v>195</c:v>
                </c:pt>
                <c:pt idx="14">
                  <c:v>186</c:v>
                </c:pt>
                <c:pt idx="15">
                  <c:v>185</c:v>
                </c:pt>
                <c:pt idx="16">
                  <c:v>177</c:v>
                </c:pt>
                <c:pt idx="17">
                  <c:v>175</c:v>
                </c:pt>
                <c:pt idx="18">
                  <c:v>172</c:v>
                </c:pt>
                <c:pt idx="19">
                  <c:v>144</c:v>
                </c:pt>
                <c:pt idx="20">
                  <c:v>139</c:v>
                </c:pt>
                <c:pt idx="21">
                  <c:v>135</c:v>
                </c:pt>
                <c:pt idx="22">
                  <c:v>130</c:v>
                </c:pt>
                <c:pt idx="23">
                  <c:v>119</c:v>
                </c:pt>
                <c:pt idx="24">
                  <c:v>106</c:v>
                </c:pt>
                <c:pt idx="25">
                  <c:v>94</c:v>
                </c:pt>
                <c:pt idx="26">
                  <c:v>77</c:v>
                </c:pt>
                <c:pt idx="27">
                  <c:v>64</c:v>
                </c:pt>
                <c:pt idx="28">
                  <c:v>62</c:v>
                </c:pt>
                <c:pt idx="29">
                  <c:v>46</c:v>
                </c:pt>
                <c:pt idx="30">
                  <c:v>43</c:v>
                </c:pt>
                <c:pt idx="31">
                  <c:v>39</c:v>
                </c:pt>
                <c:pt idx="32">
                  <c:v>38</c:v>
                </c:pt>
                <c:pt idx="33">
                  <c:v>30</c:v>
                </c:pt>
                <c:pt idx="34">
                  <c:v>30</c:v>
                </c:pt>
                <c:pt idx="35">
                  <c:v>20</c:v>
                </c:pt>
                <c:pt idx="36">
                  <c:v>13</c:v>
                </c:pt>
                <c:pt idx="37">
                  <c:v>11</c:v>
                </c:pt>
                <c:pt idx="38">
                  <c:v>8</c:v>
                </c:pt>
              </c:numCache>
            </c:numRef>
          </c:val>
        </c:ser>
        <c:dLbls>
          <c:showLegendKey val="0"/>
          <c:showVal val="0"/>
          <c:showCatName val="0"/>
          <c:showSerName val="0"/>
          <c:showPercent val="0"/>
          <c:showBubbleSize val="0"/>
        </c:dLbls>
        <c:gapWidth val="100"/>
        <c:overlap val="-24"/>
        <c:axId val="481104976"/>
        <c:axId val="481110072"/>
      </c:barChart>
      <c:catAx>
        <c:axId val="48110497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fr-FR"/>
          </a:p>
        </c:txPr>
        <c:crossAx val="481110072"/>
        <c:crosses val="autoZero"/>
        <c:auto val="1"/>
        <c:lblAlgn val="ctr"/>
        <c:lblOffset val="100"/>
        <c:noMultiLvlLbl val="0"/>
      </c:catAx>
      <c:valAx>
        <c:axId val="481110072"/>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r-FR"/>
          </a:p>
        </c:txPr>
        <c:crossAx val="481104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Feuil1!$C$44</c:f>
              <c:strCache>
                <c:ptCount val="1"/>
                <c:pt idx="0">
                  <c:v>Non vaccinés RR2</c:v>
                </c:pt>
              </c:strCache>
            </c:strRef>
          </c:tx>
          <c:spPr>
            <a:solidFill>
              <a:schemeClr val="accent1"/>
            </a:solidFill>
            <a:ln>
              <a:noFill/>
            </a:ln>
            <a:effectLst/>
          </c:spPr>
          <c:invertIfNegative val="0"/>
          <c:dLbls>
            <c:dLbl>
              <c:idx val="0"/>
              <c:layout>
                <c:manualLayout>
                  <c:x val="-1.295666763497978E-17"/>
                  <c:y val="-0.1031059956310429"/>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8269419588749208E-3"/>
                  <c:y val="-0.1031054157323048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5.1826670539919118E-17"/>
                  <c:y val="-0.11783542357833475"/>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4134709794374474E-3"/>
                  <c:y val="-8.8376567683751031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5400000" spcFirstLastPara="1" vertOverflow="ellipsis"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Feuil1!$B$45:$B$54</c:f>
              <c:strCache>
                <c:ptCount val="10"/>
                <c:pt idx="0">
                  <c:v>Bubanza</c:v>
                </c:pt>
                <c:pt idx="1">
                  <c:v>Mabayi</c:v>
                </c:pt>
                <c:pt idx="2">
                  <c:v>Mutaho</c:v>
                </c:pt>
                <c:pt idx="3">
                  <c:v>Musema</c:v>
                </c:pt>
                <c:pt idx="4">
                  <c:v>Mukenke</c:v>
                </c:pt>
                <c:pt idx="5">
                  <c:v>Gisuru</c:v>
                </c:pt>
                <c:pt idx="6">
                  <c:v>Nyabikere</c:v>
                </c:pt>
                <c:pt idx="7">
                  <c:v>Kiremba</c:v>
                </c:pt>
                <c:pt idx="8">
                  <c:v>Buhiga</c:v>
                </c:pt>
                <c:pt idx="9">
                  <c:v>Muyinga</c:v>
                </c:pt>
              </c:strCache>
            </c:strRef>
          </c:cat>
          <c:val>
            <c:numRef>
              <c:f>Feuil1!$C$45:$C$54</c:f>
              <c:numCache>
                <c:formatCode>0</c:formatCode>
                <c:ptCount val="10"/>
                <c:pt idx="0">
                  <c:v>-5</c:v>
                </c:pt>
                <c:pt idx="1">
                  <c:v>-5</c:v>
                </c:pt>
                <c:pt idx="2">
                  <c:v>-5</c:v>
                </c:pt>
                <c:pt idx="3">
                  <c:v>-12</c:v>
                </c:pt>
                <c:pt idx="4">
                  <c:v>-31</c:v>
                </c:pt>
                <c:pt idx="5">
                  <c:v>-43</c:v>
                </c:pt>
                <c:pt idx="6">
                  <c:v>-95</c:v>
                </c:pt>
                <c:pt idx="7">
                  <c:v>-98</c:v>
                </c:pt>
                <c:pt idx="8">
                  <c:v>-130</c:v>
                </c:pt>
                <c:pt idx="9">
                  <c:v>-260</c:v>
                </c:pt>
              </c:numCache>
            </c:numRef>
          </c:val>
        </c:ser>
        <c:dLbls>
          <c:showLegendKey val="0"/>
          <c:showVal val="0"/>
          <c:showCatName val="0"/>
          <c:showSerName val="0"/>
          <c:showPercent val="0"/>
          <c:showBubbleSize val="0"/>
        </c:dLbls>
        <c:gapWidth val="219"/>
        <c:overlap val="-27"/>
        <c:axId val="507696784"/>
        <c:axId val="507705016"/>
      </c:barChart>
      <c:catAx>
        <c:axId val="507696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fr-FR"/>
          </a:p>
        </c:txPr>
        <c:crossAx val="507705016"/>
        <c:crosses val="autoZero"/>
        <c:auto val="1"/>
        <c:lblAlgn val="ctr"/>
        <c:lblOffset val="100"/>
        <c:noMultiLvlLbl val="0"/>
      </c:catAx>
      <c:valAx>
        <c:axId val="5077050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6967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fr-FR" sz="1200" b="1" i="1"/>
              <a:t>Evolution des</a:t>
            </a:r>
            <a:r>
              <a:rPr lang="fr-FR" sz="1200" b="1" i="1" baseline="0"/>
              <a:t> cas suspects, confirmés, compatibles et Lien Epidimiologique par semaine </a:t>
            </a:r>
            <a:endParaRPr lang="fr-FR" sz="1200" b="1" i="1"/>
          </a:p>
        </c:rich>
      </c:tx>
      <c:layout>
        <c:manualLayout>
          <c:xMode val="edge"/>
          <c:yMode val="edge"/>
          <c:x val="0.17831664239583769"/>
          <c:y val="2.4096389354967541E-2"/>
        </c:manualLayout>
      </c:layout>
      <c:overlay val="0"/>
      <c:spPr>
        <a:solidFill>
          <a:schemeClr val="bg1"/>
        </a:solid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fr-FR"/>
        </a:p>
      </c:txPr>
    </c:title>
    <c:autoTitleDeleted val="0"/>
    <c:view3D>
      <c:rotX val="10"/>
      <c:rotY val="10"/>
      <c:rAngAx val="0"/>
      <c:perspective val="20"/>
    </c:view3D>
    <c:floor>
      <c:thickness val="0"/>
      <c:spPr>
        <a:noFill/>
        <a:ln>
          <a:noFill/>
        </a:ln>
        <a:effectLst/>
        <a:sp3d/>
      </c:spPr>
    </c:floor>
    <c:sideWall>
      <c:thickness val="0"/>
      <c:spPr>
        <a:solidFill>
          <a:schemeClr val="bg1"/>
        </a:solidFill>
        <a:ln w="12700">
          <a:solidFill>
            <a:srgbClr val="FFC000"/>
          </a:solidFill>
        </a:ln>
        <a:effectLst/>
        <a:sp3d contourW="12700">
          <a:contourClr>
            <a:srgbClr val="FFC000"/>
          </a:contourClr>
        </a:sp3d>
      </c:spPr>
    </c:sideWall>
    <c:backWall>
      <c:thickness val="0"/>
      <c:spPr>
        <a:solidFill>
          <a:schemeClr val="bg1"/>
        </a:solidFill>
        <a:ln w="12700">
          <a:solidFill>
            <a:srgbClr val="FFC000"/>
          </a:solidFill>
        </a:ln>
        <a:effectLst/>
        <a:sp3d contourW="12700">
          <a:contourClr>
            <a:srgbClr val="FFC000"/>
          </a:contourClr>
        </a:sp3d>
      </c:spPr>
    </c:backWall>
    <c:plotArea>
      <c:layout>
        <c:manualLayout>
          <c:layoutTarget val="inner"/>
          <c:xMode val="edge"/>
          <c:yMode val="edge"/>
          <c:x val="3.3030952868651889E-2"/>
          <c:y val="0.16240890521518095"/>
          <c:w val="0.92420241953219828"/>
          <c:h val="0.57345539638870446"/>
        </c:manualLayout>
      </c:layout>
      <c:bar3DChart>
        <c:barDir val="col"/>
        <c:grouping val="percentStacked"/>
        <c:varyColors val="0"/>
        <c:ser>
          <c:idx val="0"/>
          <c:order val="0"/>
          <c:tx>
            <c:strRef>
              <c:f>'Evolu_Nb cas_Confir_Compat_Semm'!$C$1</c:f>
              <c:strCache>
                <c:ptCount val="1"/>
                <c:pt idx="0">
                  <c:v>Cas_2023</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'Evolu_Nb cas_Confir_Compat_Semm'!$B$2:$B$24</c:f>
              <c:strCache>
                <c:ptCount val="23"/>
                <c:pt idx="0">
                  <c:v>S1</c:v>
                </c:pt>
                <c:pt idx="1">
                  <c:v>S2</c:v>
                </c:pt>
                <c:pt idx="2">
                  <c:v>S3</c:v>
                </c:pt>
                <c:pt idx="3">
                  <c:v>S4</c:v>
                </c:pt>
                <c:pt idx="4">
                  <c:v>S5</c:v>
                </c:pt>
                <c:pt idx="5">
                  <c:v>S6</c:v>
                </c:pt>
                <c:pt idx="6">
                  <c:v>S7</c:v>
                </c:pt>
                <c:pt idx="7">
                  <c:v>S8</c:v>
                </c:pt>
                <c:pt idx="8">
                  <c:v>S9</c:v>
                </c:pt>
                <c:pt idx="9">
                  <c:v>S10</c:v>
                </c:pt>
                <c:pt idx="10">
                  <c:v>S11</c:v>
                </c:pt>
                <c:pt idx="11">
                  <c:v>S12</c:v>
                </c:pt>
                <c:pt idx="12">
                  <c:v>S13</c:v>
                </c:pt>
                <c:pt idx="13">
                  <c:v>S14</c:v>
                </c:pt>
                <c:pt idx="14">
                  <c:v>S15</c:v>
                </c:pt>
                <c:pt idx="15">
                  <c:v>S16</c:v>
                </c:pt>
                <c:pt idx="16">
                  <c:v>S17</c:v>
                </c:pt>
                <c:pt idx="17">
                  <c:v>S18</c:v>
                </c:pt>
                <c:pt idx="18">
                  <c:v>S19</c:v>
                </c:pt>
                <c:pt idx="19">
                  <c:v>S20</c:v>
                </c:pt>
                <c:pt idx="20">
                  <c:v>S21</c:v>
                </c:pt>
                <c:pt idx="21">
                  <c:v>S22</c:v>
                </c:pt>
                <c:pt idx="22">
                  <c:v>S23</c:v>
                </c:pt>
              </c:strCache>
            </c:strRef>
          </c:cat>
          <c:val>
            <c:numRef>
              <c:f>'Evolu_Nb cas_Confir_Compat_Semm'!$C$2:$C$24</c:f>
              <c:numCache>
                <c:formatCode>General</c:formatCode>
                <c:ptCount val="23"/>
                <c:pt idx="0">
                  <c:v>7</c:v>
                </c:pt>
                <c:pt idx="1">
                  <c:v>11</c:v>
                </c:pt>
                <c:pt idx="2">
                  <c:v>9</c:v>
                </c:pt>
                <c:pt idx="3">
                  <c:v>9</c:v>
                </c:pt>
                <c:pt idx="4">
                  <c:v>6</c:v>
                </c:pt>
                <c:pt idx="5">
                  <c:v>10</c:v>
                </c:pt>
                <c:pt idx="6">
                  <c:v>6</c:v>
                </c:pt>
                <c:pt idx="7">
                  <c:v>4</c:v>
                </c:pt>
                <c:pt idx="8">
                  <c:v>8</c:v>
                </c:pt>
                <c:pt idx="9">
                  <c:v>9</c:v>
                </c:pt>
                <c:pt idx="10">
                  <c:v>6</c:v>
                </c:pt>
                <c:pt idx="11">
                  <c:v>8</c:v>
                </c:pt>
                <c:pt idx="12">
                  <c:v>11</c:v>
                </c:pt>
                <c:pt idx="13">
                  <c:v>3</c:v>
                </c:pt>
                <c:pt idx="14">
                  <c:v>5</c:v>
                </c:pt>
                <c:pt idx="15">
                  <c:v>8</c:v>
                </c:pt>
                <c:pt idx="16">
                  <c:v>3</c:v>
                </c:pt>
                <c:pt idx="17">
                  <c:v>5</c:v>
                </c:pt>
                <c:pt idx="18">
                  <c:v>12</c:v>
                </c:pt>
                <c:pt idx="19">
                  <c:v>5</c:v>
                </c:pt>
                <c:pt idx="20">
                  <c:v>6</c:v>
                </c:pt>
                <c:pt idx="21">
                  <c:v>20</c:v>
                </c:pt>
                <c:pt idx="22">
                  <c:v>6</c:v>
                </c:pt>
              </c:numCache>
            </c:numRef>
          </c:val>
          <c:extLst xmlns:c16r2="http://schemas.microsoft.com/office/drawing/2015/06/chart">
            <c:ext xmlns:c16="http://schemas.microsoft.com/office/drawing/2014/chart" uri="{C3380CC4-5D6E-409C-BE32-E72D297353CC}">
              <c16:uniqueId val="{00000000-FA42-4066-8FDC-5141B92E41D3}"/>
            </c:ext>
          </c:extLst>
        </c:ser>
        <c:ser>
          <c:idx val="1"/>
          <c:order val="1"/>
          <c:tx>
            <c:strRef>
              <c:f>'Evolu_Nb cas_Confir_Compat_Semm'!$D$1</c:f>
              <c:strCache>
                <c:ptCount val="1"/>
                <c:pt idx="0">
                  <c:v>Conf_Lab_2023</c:v>
                </c:pt>
              </c:strCache>
            </c:strRef>
          </c:tx>
          <c:spPr>
            <a:solidFill>
              <a:schemeClr val="accent2"/>
            </a:solidFill>
            <a:ln>
              <a:solidFill>
                <a:srgbClr val="FF0000"/>
              </a:solidFill>
            </a:ln>
            <a:effectLst/>
            <a:sp3d>
              <a:contourClr>
                <a:srgbClr val="FF0000"/>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'Evolu_Nb cas_Confir_Compat_Semm'!$B$2:$B$24</c:f>
              <c:strCache>
                <c:ptCount val="23"/>
                <c:pt idx="0">
                  <c:v>S1</c:v>
                </c:pt>
                <c:pt idx="1">
                  <c:v>S2</c:v>
                </c:pt>
                <c:pt idx="2">
                  <c:v>S3</c:v>
                </c:pt>
                <c:pt idx="3">
                  <c:v>S4</c:v>
                </c:pt>
                <c:pt idx="4">
                  <c:v>S5</c:v>
                </c:pt>
                <c:pt idx="5">
                  <c:v>S6</c:v>
                </c:pt>
                <c:pt idx="6">
                  <c:v>S7</c:v>
                </c:pt>
                <c:pt idx="7">
                  <c:v>S8</c:v>
                </c:pt>
                <c:pt idx="8">
                  <c:v>S9</c:v>
                </c:pt>
                <c:pt idx="9">
                  <c:v>S10</c:v>
                </c:pt>
                <c:pt idx="10">
                  <c:v>S11</c:v>
                </c:pt>
                <c:pt idx="11">
                  <c:v>S12</c:v>
                </c:pt>
                <c:pt idx="12">
                  <c:v>S13</c:v>
                </c:pt>
                <c:pt idx="13">
                  <c:v>S14</c:v>
                </c:pt>
                <c:pt idx="14">
                  <c:v>S15</c:v>
                </c:pt>
                <c:pt idx="15">
                  <c:v>S16</c:v>
                </c:pt>
                <c:pt idx="16">
                  <c:v>S17</c:v>
                </c:pt>
                <c:pt idx="17">
                  <c:v>S18</c:v>
                </c:pt>
                <c:pt idx="18">
                  <c:v>S19</c:v>
                </c:pt>
                <c:pt idx="19">
                  <c:v>S20</c:v>
                </c:pt>
                <c:pt idx="20">
                  <c:v>S21</c:v>
                </c:pt>
                <c:pt idx="21">
                  <c:v>S22</c:v>
                </c:pt>
                <c:pt idx="22">
                  <c:v>S23</c:v>
                </c:pt>
              </c:strCache>
            </c:strRef>
          </c:cat>
          <c:val>
            <c:numRef>
              <c:f>'Evolu_Nb cas_Confir_Compat_Semm'!$D$2:$D$24</c:f>
              <c:numCache>
                <c:formatCode>General</c:formatCode>
                <c:ptCount val="23"/>
                <c:pt idx="0">
                  <c:v>1</c:v>
                </c:pt>
                <c:pt idx="1">
                  <c:v>0</c:v>
                </c:pt>
                <c:pt idx="2">
                  <c:v>0</c:v>
                </c:pt>
                <c:pt idx="3">
                  <c:v>0</c:v>
                </c:pt>
                <c:pt idx="4">
                  <c:v>0</c:v>
                </c:pt>
                <c:pt idx="5">
                  <c:v>1</c:v>
                </c:pt>
                <c:pt idx="6">
                  <c:v>0</c:v>
                </c:pt>
                <c:pt idx="7">
                  <c:v>0</c:v>
                </c:pt>
                <c:pt idx="8">
                  <c:v>4</c:v>
                </c:pt>
                <c:pt idx="9">
                  <c:v>4</c:v>
                </c:pt>
                <c:pt idx="10">
                  <c:v>0</c:v>
                </c:pt>
                <c:pt idx="11">
                  <c:v>6</c:v>
                </c:pt>
                <c:pt idx="12">
                  <c:v>5</c:v>
                </c:pt>
                <c:pt idx="13">
                  <c:v>0</c:v>
                </c:pt>
                <c:pt idx="14">
                  <c:v>0</c:v>
                </c:pt>
                <c:pt idx="15">
                  <c:v>2</c:v>
                </c:pt>
                <c:pt idx="16">
                  <c:v>1</c:v>
                </c:pt>
                <c:pt idx="17">
                  <c:v>0</c:v>
                </c:pt>
                <c:pt idx="18">
                  <c:v>3</c:v>
                </c:pt>
                <c:pt idx="19">
                  <c:v>2</c:v>
                </c:pt>
                <c:pt idx="20">
                  <c:v>2</c:v>
                </c:pt>
                <c:pt idx="21">
                  <c:v>13</c:v>
                </c:pt>
                <c:pt idx="22">
                  <c:v>1</c:v>
                </c:pt>
              </c:numCache>
            </c:numRef>
          </c:val>
          <c:extLst xmlns:c16r2="http://schemas.microsoft.com/office/drawing/2015/06/chart">
            <c:ext xmlns:c16="http://schemas.microsoft.com/office/drawing/2014/chart" uri="{C3380CC4-5D6E-409C-BE32-E72D297353CC}">
              <c16:uniqueId val="{00000001-FA42-4066-8FDC-5141B92E41D3}"/>
            </c:ext>
          </c:extLst>
        </c:ser>
        <c:ser>
          <c:idx val="2"/>
          <c:order val="2"/>
          <c:tx>
            <c:strRef>
              <c:f>'Evolu_Nb cas_Confir_Compat_Semm'!$E$1</c:f>
              <c:strCache>
                <c:ptCount val="1"/>
                <c:pt idx="0">
                  <c:v>Compatible_2023</c:v>
                </c:pt>
              </c:strCache>
            </c:strRef>
          </c:tx>
          <c:spPr>
            <a:solidFill>
              <a:schemeClr val="accent3"/>
            </a:solidFill>
            <a:ln>
              <a:solidFill>
                <a:srgbClr val="FFC000"/>
              </a:solidFill>
            </a:ln>
            <a:effectLst/>
            <a:sp3d>
              <a:contourClr>
                <a:srgbClr val="FFC000"/>
              </a:contourClr>
            </a:sp3d>
          </c:spPr>
          <c:invertIfNegative val="0"/>
          <c:cat>
            <c:strRef>
              <c:f>'Evolu_Nb cas_Confir_Compat_Semm'!$B$2:$B$24</c:f>
              <c:strCache>
                <c:ptCount val="23"/>
                <c:pt idx="0">
                  <c:v>S1</c:v>
                </c:pt>
                <c:pt idx="1">
                  <c:v>S2</c:v>
                </c:pt>
                <c:pt idx="2">
                  <c:v>S3</c:v>
                </c:pt>
                <c:pt idx="3">
                  <c:v>S4</c:v>
                </c:pt>
                <c:pt idx="4">
                  <c:v>S5</c:v>
                </c:pt>
                <c:pt idx="5">
                  <c:v>S6</c:v>
                </c:pt>
                <c:pt idx="6">
                  <c:v>S7</c:v>
                </c:pt>
                <c:pt idx="7">
                  <c:v>S8</c:v>
                </c:pt>
                <c:pt idx="8">
                  <c:v>S9</c:v>
                </c:pt>
                <c:pt idx="9">
                  <c:v>S10</c:v>
                </c:pt>
                <c:pt idx="10">
                  <c:v>S11</c:v>
                </c:pt>
                <c:pt idx="11">
                  <c:v>S12</c:v>
                </c:pt>
                <c:pt idx="12">
                  <c:v>S13</c:v>
                </c:pt>
                <c:pt idx="13">
                  <c:v>S14</c:v>
                </c:pt>
                <c:pt idx="14">
                  <c:v>S15</c:v>
                </c:pt>
                <c:pt idx="15">
                  <c:v>S16</c:v>
                </c:pt>
                <c:pt idx="16">
                  <c:v>S17</c:v>
                </c:pt>
                <c:pt idx="17">
                  <c:v>S18</c:v>
                </c:pt>
                <c:pt idx="18">
                  <c:v>S19</c:v>
                </c:pt>
                <c:pt idx="19">
                  <c:v>S20</c:v>
                </c:pt>
                <c:pt idx="20">
                  <c:v>S21</c:v>
                </c:pt>
                <c:pt idx="21">
                  <c:v>S22</c:v>
                </c:pt>
                <c:pt idx="22">
                  <c:v>S23</c:v>
                </c:pt>
              </c:strCache>
            </c:strRef>
          </c:cat>
          <c:val>
            <c:numRef>
              <c:f>'Evolu_Nb cas_Confir_Compat_Semm'!$E$2:$E$24</c:f>
              <c:numCache>
                <c:formatCode>General</c:formatCode>
                <c:ptCount val="23"/>
                <c:pt idx="0">
                  <c:v>0</c:v>
                </c:pt>
                <c:pt idx="1">
                  <c:v>0</c:v>
                </c:pt>
                <c:pt idx="2">
                  <c:v>0</c:v>
                </c:pt>
                <c:pt idx="3">
                  <c:v>0</c:v>
                </c:pt>
                <c:pt idx="4">
                  <c:v>0</c:v>
                </c:pt>
                <c:pt idx="5">
                  <c:v>1</c:v>
                </c:pt>
                <c:pt idx="6">
                  <c:v>0</c:v>
                </c:pt>
                <c:pt idx="7">
                  <c:v>0</c:v>
                </c:pt>
                <c:pt idx="8">
                  <c:v>0</c:v>
                </c:pt>
                <c:pt idx="9">
                  <c:v>0</c:v>
                </c:pt>
                <c:pt idx="10">
                  <c:v>1</c:v>
                </c:pt>
                <c:pt idx="11">
                  <c:v>0</c:v>
                </c:pt>
                <c:pt idx="12">
                  <c:v>1</c:v>
                </c:pt>
                <c:pt idx="13">
                  <c:v>0</c:v>
                </c:pt>
                <c:pt idx="14">
                  <c:v>0</c:v>
                </c:pt>
                <c:pt idx="15">
                  <c:v>0</c:v>
                </c:pt>
                <c:pt idx="16">
                  <c:v>0</c:v>
                </c:pt>
                <c:pt idx="17">
                  <c:v>1</c:v>
                </c:pt>
                <c:pt idx="18">
                  <c:v>1</c:v>
                </c:pt>
                <c:pt idx="19">
                  <c:v>0</c:v>
                </c:pt>
                <c:pt idx="20">
                  <c:v>0</c:v>
                </c:pt>
                <c:pt idx="21">
                  <c:v>2</c:v>
                </c:pt>
                <c:pt idx="22">
                  <c:v>0</c:v>
                </c:pt>
              </c:numCache>
            </c:numRef>
          </c:val>
          <c:extLst xmlns:c16r2="http://schemas.microsoft.com/office/drawing/2015/06/chart">
            <c:ext xmlns:c16="http://schemas.microsoft.com/office/drawing/2014/chart" uri="{C3380CC4-5D6E-409C-BE32-E72D297353CC}">
              <c16:uniqueId val="{00000002-FA42-4066-8FDC-5141B92E41D3}"/>
            </c:ext>
          </c:extLst>
        </c:ser>
        <c:ser>
          <c:idx val="3"/>
          <c:order val="3"/>
          <c:tx>
            <c:strRef>
              <c:f>'Evolu_Nb cas_Confir_Compat_Semm'!$F$1</c:f>
              <c:strCache>
                <c:ptCount val="1"/>
                <c:pt idx="0">
                  <c:v>Lien Epid_2023</c:v>
                </c:pt>
              </c:strCache>
            </c:strRef>
          </c:tx>
          <c:spPr>
            <a:solidFill>
              <a:schemeClr val="accent4"/>
            </a:solidFill>
            <a:ln>
              <a:noFill/>
            </a:ln>
            <a:effectLst/>
            <a:sp3d/>
          </c:spPr>
          <c:invertIfNegative val="0"/>
          <c:dLbls>
            <c:numFmt formatCode="General"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'Evolu_Nb cas_Confir_Compat_Semm'!$B$2:$B$24</c:f>
              <c:strCache>
                <c:ptCount val="23"/>
                <c:pt idx="0">
                  <c:v>S1</c:v>
                </c:pt>
                <c:pt idx="1">
                  <c:v>S2</c:v>
                </c:pt>
                <c:pt idx="2">
                  <c:v>S3</c:v>
                </c:pt>
                <c:pt idx="3">
                  <c:v>S4</c:v>
                </c:pt>
                <c:pt idx="4">
                  <c:v>S5</c:v>
                </c:pt>
                <c:pt idx="5">
                  <c:v>S6</c:v>
                </c:pt>
                <c:pt idx="6">
                  <c:v>S7</c:v>
                </c:pt>
                <c:pt idx="7">
                  <c:v>S8</c:v>
                </c:pt>
                <c:pt idx="8">
                  <c:v>S9</c:v>
                </c:pt>
                <c:pt idx="9">
                  <c:v>S10</c:v>
                </c:pt>
                <c:pt idx="10">
                  <c:v>S11</c:v>
                </c:pt>
                <c:pt idx="11">
                  <c:v>S12</c:v>
                </c:pt>
                <c:pt idx="12">
                  <c:v>S13</c:v>
                </c:pt>
                <c:pt idx="13">
                  <c:v>S14</c:v>
                </c:pt>
                <c:pt idx="14">
                  <c:v>S15</c:v>
                </c:pt>
                <c:pt idx="15">
                  <c:v>S16</c:v>
                </c:pt>
                <c:pt idx="16">
                  <c:v>S17</c:v>
                </c:pt>
                <c:pt idx="17">
                  <c:v>S18</c:v>
                </c:pt>
                <c:pt idx="18">
                  <c:v>S19</c:v>
                </c:pt>
                <c:pt idx="19">
                  <c:v>S20</c:v>
                </c:pt>
                <c:pt idx="20">
                  <c:v>S21</c:v>
                </c:pt>
                <c:pt idx="21">
                  <c:v>S22</c:v>
                </c:pt>
                <c:pt idx="22">
                  <c:v>S23</c:v>
                </c:pt>
              </c:strCache>
            </c:strRef>
          </c:cat>
          <c:val>
            <c:numRef>
              <c:f>'Evolu_Nb cas_Confir_Compat_Semm'!$F$2:$F$24</c:f>
              <c:numCache>
                <c:formatCode>General</c:formatCode>
                <c:ptCount val="23"/>
                <c:pt idx="0">
                  <c:v>2</c:v>
                </c:pt>
                <c:pt idx="1">
                  <c:v>1</c:v>
                </c:pt>
                <c:pt idx="2">
                  <c:v>2</c:v>
                </c:pt>
                <c:pt idx="3">
                  <c:v>3</c:v>
                </c:pt>
                <c:pt idx="4">
                  <c:v>1</c:v>
                </c:pt>
                <c:pt idx="5">
                  <c:v>1</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numCache>
            </c:numRef>
          </c:val>
          <c:extLst xmlns:c16r2="http://schemas.microsoft.com/office/drawing/2015/06/chart">
            <c:ext xmlns:c16="http://schemas.microsoft.com/office/drawing/2014/chart" uri="{C3380CC4-5D6E-409C-BE32-E72D297353CC}">
              <c16:uniqueId val="{00000003-FA42-4066-8FDC-5141B92E41D3}"/>
            </c:ext>
          </c:extLst>
        </c:ser>
        <c:dLbls>
          <c:showLegendKey val="0"/>
          <c:showVal val="0"/>
          <c:showCatName val="0"/>
          <c:showSerName val="0"/>
          <c:showPercent val="0"/>
          <c:showBubbleSize val="0"/>
        </c:dLbls>
        <c:gapWidth val="150"/>
        <c:shape val="cylinder"/>
        <c:axId val="618081208"/>
        <c:axId val="618081992"/>
        <c:axId val="0"/>
      </c:bar3DChart>
      <c:catAx>
        <c:axId val="618081208"/>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Semaines_Epid</a:t>
                </a:r>
              </a:p>
            </c:rich>
          </c:tx>
          <c:layout>
            <c:manualLayout>
              <c:xMode val="edge"/>
              <c:yMode val="edge"/>
              <c:x val="0.48619698544744328"/>
              <c:y val="0.80429278865530329"/>
            </c:manualLayout>
          </c:layout>
          <c:overlay val="0"/>
          <c:spPr>
            <a:solidFill>
              <a:schemeClr val="bg1"/>
            </a:solid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fr-FR"/>
          </a:p>
        </c:txPr>
        <c:crossAx val="618081992"/>
        <c:crosses val="max"/>
        <c:auto val="1"/>
        <c:lblAlgn val="ctr"/>
        <c:lblOffset val="100"/>
        <c:noMultiLvlLbl val="0"/>
      </c:catAx>
      <c:valAx>
        <c:axId val="618081992"/>
        <c:scaling>
          <c:logBase val="5"/>
          <c:orientation val="maxMin"/>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Cas</a:t>
                </a:r>
              </a:p>
            </c:rich>
          </c:tx>
          <c:layout>
            <c:manualLayout>
              <c:xMode val="edge"/>
              <c:yMode val="edge"/>
              <c:x val="5.7261934313696278E-2"/>
              <c:y val="0.35877968567182117"/>
            </c:manualLayout>
          </c:layout>
          <c:overlay val="0"/>
          <c:spPr>
            <a:solidFill>
              <a:schemeClr val="bg1"/>
            </a:solid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fr-FR"/>
            </a:p>
          </c:txPr>
        </c:title>
        <c:numFmt formatCode="#,##0" sourceLinked="0"/>
        <c:majorTickMark val="none"/>
        <c:minorTickMark val="none"/>
        <c:tickLblPos val="nextTo"/>
        <c:spPr>
          <a:noFill/>
          <a:ln>
            <a:noFill/>
          </a:ln>
          <a:effectLst/>
        </c:spPr>
        <c:txPr>
          <a:bodyPr rot="0" spcFirstLastPara="1" vertOverflow="ellipsis" wrap="square" anchor="ctr" anchorCtr="1"/>
          <a:lstStyle/>
          <a:p>
            <a:pPr>
              <a:defRPr sz="900" b="1" i="0" u="none" strike="noStrike" kern="1200" baseline="0">
                <a:solidFill>
                  <a:schemeClr val="tx1">
                    <a:lumMod val="65000"/>
                    <a:lumOff val="35000"/>
                  </a:schemeClr>
                </a:solidFill>
                <a:latin typeface="+mn-lt"/>
                <a:ea typeface="+mn-ea"/>
                <a:cs typeface="+mn-cs"/>
              </a:defRPr>
            </a:pPr>
            <a:endParaRPr lang="fr-FR"/>
          </a:p>
        </c:txPr>
        <c:crossAx val="618081208"/>
        <c:crosses val="autoZero"/>
        <c:crossBetween val="between"/>
        <c:minorUnit val="0.2"/>
      </c:valAx>
      <c:spPr>
        <a:solidFill>
          <a:schemeClr val="bg1"/>
        </a:solidFill>
        <a:ln>
          <a:noFill/>
        </a:ln>
        <a:effectLst/>
      </c:spPr>
    </c:plotArea>
    <c:legend>
      <c:legendPos val="b"/>
      <c:layout>
        <c:manualLayout>
          <c:xMode val="edge"/>
          <c:yMode val="edge"/>
          <c:x val="0.20130539757194391"/>
          <c:y val="0.87594643619119261"/>
          <c:w val="0.57139749712874799"/>
          <c:h val="7.2656605922551257E-2"/>
        </c:manualLayout>
      </c:layout>
      <c:overlay val="0"/>
      <c:spPr>
        <a:solidFill>
          <a:schemeClr val="bg1"/>
        </a:solid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blipFill>
      <a:blip xmlns:r="http://schemas.openxmlformats.org/officeDocument/2006/relationships" r:embed="rId3"/>
      <a:tile tx="0" ty="0" sx="100000" sy="100000" flip="none" algn="tl"/>
    </a:blipFill>
    <a:ln w="9525" cap="flat" cmpd="sng" algn="ctr">
      <a:solidFill>
        <a:schemeClr val="tx1">
          <a:lumMod val="15000"/>
          <a:lumOff val="85000"/>
        </a:schemeClr>
      </a:solidFill>
      <a:round/>
    </a:ln>
    <a:effectLst/>
  </c:spPr>
  <c:txPr>
    <a:bodyPr/>
    <a:lstStyle/>
    <a:p>
      <a:pPr>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3-01-26T13:31:44.541" idx="4">
    <p:pos x="7597" y="3731"/>
    <p:text>Je me rappelle bien qu'on avait proposé en fin 2021, de prévoir des stratégies pour réhausser cet indicateur. quelles sont les les stratégies qui ont été adoptées et mise en oeuvre pour augmenter la CV au Td2+?</p:text>
    <p:extLst>
      <p:ext uri="{C676402C-5697-4E1C-873F-D02D1690AC5C}">
        <p15:threadingInfo xmlns:p15="http://schemas.microsoft.com/office/powerpoint/2012/main" timeZoneBias="-120"/>
      </p:ext>
    </p:extLst>
  </p:cm>
</p:cmLst>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1-26T11:20:27.229"/>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50444" y="0"/>
            <a:ext cx="2945659" cy="498135"/>
          </a:xfrm>
          <a:prstGeom prst="rect">
            <a:avLst/>
          </a:prstGeom>
        </p:spPr>
        <p:txBody>
          <a:bodyPr vert="horz" lIns="91440" tIns="45720" rIns="91440" bIns="45720" rtlCol="0"/>
          <a:lstStyle>
            <a:lvl1pPr algn="r">
              <a:defRPr sz="1200"/>
            </a:lvl1pPr>
          </a:lstStyle>
          <a:p>
            <a:fld id="{CEB15CC3-47F4-4739-8230-7FC507A52BE9}" type="datetimeFigureOut">
              <a:rPr lang="fr-FR" smtClean="0"/>
              <a:t>17/06/2023</a:t>
            </a:fld>
            <a:endParaRPr lang="fr-FR"/>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50444" y="9430091"/>
            <a:ext cx="2945659" cy="498134"/>
          </a:xfrm>
          <a:prstGeom prst="rect">
            <a:avLst/>
          </a:prstGeom>
        </p:spPr>
        <p:txBody>
          <a:bodyPr vert="horz" lIns="91440" tIns="45720" rIns="91440" bIns="45720" rtlCol="0" anchor="b"/>
          <a:lstStyle>
            <a:lvl1pPr algn="r">
              <a:defRPr sz="1200"/>
            </a:lvl1pPr>
          </a:lstStyle>
          <a:p>
            <a:fld id="{7FEBF78A-72C3-4568-AFE9-8C8F9CCD9718}" type="slidenum">
              <a:rPr lang="fr-FR" smtClean="0"/>
              <a:t>‹N°›</a:t>
            </a:fld>
            <a:endParaRPr lang="fr-FR"/>
          </a:p>
        </p:txBody>
      </p:sp>
    </p:spTree>
    <p:extLst>
      <p:ext uri="{BB962C8B-B14F-4D97-AF65-F5344CB8AC3E}">
        <p14:creationId xmlns:p14="http://schemas.microsoft.com/office/powerpoint/2010/main" val="3130162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557161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215633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BD1C4A6E-B297-4C4A-A50C-FEF2F1CD6D16}" type="slidenum">
              <a:rPr lang="fr-FR" smtClean="0"/>
              <a:pPr/>
              <a:t>12</a:t>
            </a:fld>
            <a:endParaRPr lang="fr-FR" dirty="0"/>
          </a:p>
        </p:txBody>
      </p:sp>
    </p:spTree>
    <p:extLst>
      <p:ext uri="{BB962C8B-B14F-4D97-AF65-F5344CB8AC3E}">
        <p14:creationId xmlns:p14="http://schemas.microsoft.com/office/powerpoint/2010/main" val="427072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C4A6E-B297-4C4A-A50C-FEF2F1CD6D16}"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872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e l'image des diapositives 1"/>
          <p:cNvSpPr>
            <a:spLocks noGrp="1" noRot="1" noChangeAspect="1" noTextEdit="1"/>
          </p:cNvSpPr>
          <p:nvPr>
            <p:ph type="sldImg"/>
          </p:nvPr>
        </p:nvSpPr>
        <p:spPr>
          <a:ln/>
        </p:spPr>
      </p:sp>
      <p:sp>
        <p:nvSpPr>
          <p:cNvPr id="17411" name="Espace réservé des commentaires 2"/>
          <p:cNvSpPr txBox="1">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a:latin typeface="Arial" panose="020B0604020202020204" pitchFamily="34" charset="0"/>
            </a:endParaRPr>
          </a:p>
        </p:txBody>
      </p:sp>
      <p:sp>
        <p:nvSpPr>
          <p:cNvPr id="1741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ts val="400"/>
              </a:spcBef>
              <a:defRPr sz="1200">
                <a:solidFill>
                  <a:srgbClr val="000000"/>
                </a:solidFill>
                <a:latin typeface="Arial" panose="020B0604020202020204" pitchFamily="34" charset="0"/>
              </a:defRPr>
            </a:lvl1pPr>
            <a:lvl2pPr marL="742950" indent="-285750" defTabSz="942975">
              <a:spcBef>
                <a:spcPts val="400"/>
              </a:spcBef>
              <a:defRPr sz="1200">
                <a:solidFill>
                  <a:srgbClr val="000000"/>
                </a:solidFill>
                <a:latin typeface="Arial" panose="020B0604020202020204" pitchFamily="34" charset="0"/>
              </a:defRPr>
            </a:lvl2pPr>
            <a:lvl3pPr marL="1143000" indent="-228600" defTabSz="942975">
              <a:spcBef>
                <a:spcPts val="400"/>
              </a:spcBef>
              <a:defRPr sz="1200">
                <a:solidFill>
                  <a:srgbClr val="000000"/>
                </a:solidFill>
                <a:latin typeface="Arial" panose="020B0604020202020204" pitchFamily="34" charset="0"/>
              </a:defRPr>
            </a:lvl3pPr>
            <a:lvl4pPr marL="1600200" indent="-228600" defTabSz="942975">
              <a:spcBef>
                <a:spcPts val="400"/>
              </a:spcBef>
              <a:defRPr sz="1200">
                <a:solidFill>
                  <a:srgbClr val="000000"/>
                </a:solidFill>
                <a:latin typeface="Arial" panose="020B0604020202020204" pitchFamily="34" charset="0"/>
              </a:defRPr>
            </a:lvl4pPr>
            <a:lvl5pPr marL="2057400" indent="-228600" defTabSz="942975">
              <a:spcBef>
                <a:spcPts val="400"/>
              </a:spcBef>
              <a:defRPr sz="1200">
                <a:solidFill>
                  <a:srgbClr val="000000"/>
                </a:solidFill>
                <a:latin typeface="Arial" panose="020B0604020202020204" pitchFamily="34" charset="0"/>
              </a:defRPr>
            </a:lvl5pPr>
            <a:lvl6pPr marL="2514600" indent="-228600" defTabSz="942975" eaLnBrk="0" fontAlgn="base" hangingPunct="0">
              <a:spcBef>
                <a:spcPts val="400"/>
              </a:spcBef>
              <a:spcAft>
                <a:spcPct val="0"/>
              </a:spcAft>
              <a:defRPr sz="1200">
                <a:solidFill>
                  <a:srgbClr val="000000"/>
                </a:solidFill>
                <a:latin typeface="Arial" panose="020B0604020202020204" pitchFamily="34" charset="0"/>
              </a:defRPr>
            </a:lvl6pPr>
            <a:lvl7pPr marL="2971800" indent="-228600" defTabSz="942975" eaLnBrk="0" fontAlgn="base" hangingPunct="0">
              <a:spcBef>
                <a:spcPts val="400"/>
              </a:spcBef>
              <a:spcAft>
                <a:spcPct val="0"/>
              </a:spcAft>
              <a:defRPr sz="1200">
                <a:solidFill>
                  <a:srgbClr val="000000"/>
                </a:solidFill>
                <a:latin typeface="Arial" panose="020B0604020202020204" pitchFamily="34" charset="0"/>
              </a:defRPr>
            </a:lvl7pPr>
            <a:lvl8pPr marL="3429000" indent="-228600" defTabSz="942975" eaLnBrk="0" fontAlgn="base" hangingPunct="0">
              <a:spcBef>
                <a:spcPts val="400"/>
              </a:spcBef>
              <a:spcAft>
                <a:spcPct val="0"/>
              </a:spcAft>
              <a:defRPr sz="1200">
                <a:solidFill>
                  <a:srgbClr val="000000"/>
                </a:solidFill>
                <a:latin typeface="Arial" panose="020B0604020202020204" pitchFamily="34" charset="0"/>
              </a:defRPr>
            </a:lvl8pPr>
            <a:lvl9pPr marL="3886200" indent="-228600" defTabSz="942975" eaLnBrk="0" fontAlgn="base" hangingPunct="0">
              <a:spcBef>
                <a:spcPts val="400"/>
              </a:spcBef>
              <a:spcAft>
                <a:spcPct val="0"/>
              </a:spcAft>
              <a:defRPr sz="1200">
                <a:solidFill>
                  <a:srgbClr val="000000"/>
                </a:solidFill>
                <a:latin typeface="Arial" panose="020B0604020202020204" pitchFamily="34" charset="0"/>
              </a:defRPr>
            </a:lvl9pPr>
          </a:lstStyle>
          <a:p>
            <a:pPr>
              <a:spcBef>
                <a:spcPct val="0"/>
              </a:spcBef>
            </a:pPr>
            <a:fld id="{8F31062A-58C8-4710-95DA-361B7F46DF10}" type="slidenum">
              <a:rPr lang="fr-FR" altLang="fr-FR" smtClean="0"/>
              <a:pPr>
                <a:spcBef>
                  <a:spcPct val="0"/>
                </a:spcBef>
              </a:pPr>
              <a:t>15</a:t>
            </a:fld>
            <a:endParaRPr lang="fr-FR" altLang="fr-FR"/>
          </a:p>
        </p:txBody>
      </p:sp>
    </p:spTree>
    <p:extLst>
      <p:ext uri="{BB962C8B-B14F-4D97-AF65-F5344CB8AC3E}">
        <p14:creationId xmlns:p14="http://schemas.microsoft.com/office/powerpoint/2010/main" val="3660496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e l'image des diapositives 1"/>
          <p:cNvSpPr>
            <a:spLocks noGrp="1" noRot="1" noChangeAspect="1" noTextEdit="1"/>
          </p:cNvSpPr>
          <p:nvPr>
            <p:ph type="sldImg"/>
          </p:nvPr>
        </p:nvSpPr>
        <p:spPr>
          <a:ln/>
        </p:spPr>
      </p:sp>
      <p:sp>
        <p:nvSpPr>
          <p:cNvPr id="17411" name="Espace réservé des commentaires 2"/>
          <p:cNvSpPr txBox="1">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a:latin typeface="Arial" panose="020B0604020202020204" pitchFamily="34" charset="0"/>
            </a:endParaRPr>
          </a:p>
        </p:txBody>
      </p:sp>
      <p:sp>
        <p:nvSpPr>
          <p:cNvPr id="1741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ts val="400"/>
              </a:spcBef>
              <a:defRPr sz="1200">
                <a:solidFill>
                  <a:srgbClr val="000000"/>
                </a:solidFill>
                <a:latin typeface="Arial" panose="020B0604020202020204" pitchFamily="34" charset="0"/>
              </a:defRPr>
            </a:lvl1pPr>
            <a:lvl2pPr marL="742950" indent="-285750" defTabSz="942975">
              <a:spcBef>
                <a:spcPts val="400"/>
              </a:spcBef>
              <a:defRPr sz="1200">
                <a:solidFill>
                  <a:srgbClr val="000000"/>
                </a:solidFill>
                <a:latin typeface="Arial" panose="020B0604020202020204" pitchFamily="34" charset="0"/>
              </a:defRPr>
            </a:lvl2pPr>
            <a:lvl3pPr marL="1143000" indent="-228600" defTabSz="942975">
              <a:spcBef>
                <a:spcPts val="400"/>
              </a:spcBef>
              <a:defRPr sz="1200">
                <a:solidFill>
                  <a:srgbClr val="000000"/>
                </a:solidFill>
                <a:latin typeface="Arial" panose="020B0604020202020204" pitchFamily="34" charset="0"/>
              </a:defRPr>
            </a:lvl3pPr>
            <a:lvl4pPr marL="1600200" indent="-228600" defTabSz="942975">
              <a:spcBef>
                <a:spcPts val="400"/>
              </a:spcBef>
              <a:defRPr sz="1200">
                <a:solidFill>
                  <a:srgbClr val="000000"/>
                </a:solidFill>
                <a:latin typeface="Arial" panose="020B0604020202020204" pitchFamily="34" charset="0"/>
              </a:defRPr>
            </a:lvl4pPr>
            <a:lvl5pPr marL="2057400" indent="-228600" defTabSz="942975">
              <a:spcBef>
                <a:spcPts val="400"/>
              </a:spcBef>
              <a:defRPr sz="1200">
                <a:solidFill>
                  <a:srgbClr val="000000"/>
                </a:solidFill>
                <a:latin typeface="Arial" panose="020B0604020202020204" pitchFamily="34" charset="0"/>
              </a:defRPr>
            </a:lvl5pPr>
            <a:lvl6pPr marL="2514600" indent="-228600" defTabSz="942975" eaLnBrk="0" fontAlgn="base" hangingPunct="0">
              <a:spcBef>
                <a:spcPts val="400"/>
              </a:spcBef>
              <a:spcAft>
                <a:spcPct val="0"/>
              </a:spcAft>
              <a:defRPr sz="1200">
                <a:solidFill>
                  <a:srgbClr val="000000"/>
                </a:solidFill>
                <a:latin typeface="Arial" panose="020B0604020202020204" pitchFamily="34" charset="0"/>
              </a:defRPr>
            </a:lvl6pPr>
            <a:lvl7pPr marL="2971800" indent="-228600" defTabSz="942975" eaLnBrk="0" fontAlgn="base" hangingPunct="0">
              <a:spcBef>
                <a:spcPts val="400"/>
              </a:spcBef>
              <a:spcAft>
                <a:spcPct val="0"/>
              </a:spcAft>
              <a:defRPr sz="1200">
                <a:solidFill>
                  <a:srgbClr val="000000"/>
                </a:solidFill>
                <a:latin typeface="Arial" panose="020B0604020202020204" pitchFamily="34" charset="0"/>
              </a:defRPr>
            </a:lvl7pPr>
            <a:lvl8pPr marL="3429000" indent="-228600" defTabSz="942975" eaLnBrk="0" fontAlgn="base" hangingPunct="0">
              <a:spcBef>
                <a:spcPts val="400"/>
              </a:spcBef>
              <a:spcAft>
                <a:spcPct val="0"/>
              </a:spcAft>
              <a:defRPr sz="1200">
                <a:solidFill>
                  <a:srgbClr val="000000"/>
                </a:solidFill>
                <a:latin typeface="Arial" panose="020B0604020202020204" pitchFamily="34" charset="0"/>
              </a:defRPr>
            </a:lvl8pPr>
            <a:lvl9pPr marL="3886200" indent="-228600" defTabSz="942975" eaLnBrk="0" fontAlgn="base" hangingPunct="0">
              <a:spcBef>
                <a:spcPts val="400"/>
              </a:spcBef>
              <a:spcAft>
                <a:spcPct val="0"/>
              </a:spcAft>
              <a:defRPr sz="1200">
                <a:solidFill>
                  <a:srgbClr val="000000"/>
                </a:solidFill>
                <a:latin typeface="Arial" panose="020B0604020202020204" pitchFamily="34" charset="0"/>
              </a:defRPr>
            </a:lvl9pPr>
          </a:lstStyle>
          <a:p>
            <a:pPr>
              <a:spcBef>
                <a:spcPct val="0"/>
              </a:spcBef>
            </a:pPr>
            <a:fld id="{8F31062A-58C8-4710-95DA-361B7F46DF10}" type="slidenum">
              <a:rPr lang="fr-FR" altLang="fr-FR" smtClean="0"/>
              <a:pPr>
                <a:spcBef>
                  <a:spcPct val="0"/>
                </a:spcBef>
              </a:pPr>
              <a:t>16</a:t>
            </a:fld>
            <a:endParaRPr lang="fr-FR" altLang="fr-FR"/>
          </a:p>
        </p:txBody>
      </p:sp>
    </p:spTree>
    <p:extLst>
      <p:ext uri="{BB962C8B-B14F-4D97-AF65-F5344CB8AC3E}">
        <p14:creationId xmlns:p14="http://schemas.microsoft.com/office/powerpoint/2010/main" val="2295501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e l'image des diapositives 1"/>
          <p:cNvSpPr>
            <a:spLocks noGrp="1" noRot="1" noChangeAspect="1" noTextEdit="1"/>
          </p:cNvSpPr>
          <p:nvPr>
            <p:ph type="sldImg"/>
          </p:nvPr>
        </p:nvSpPr>
        <p:spPr>
          <a:ln/>
        </p:spPr>
      </p:sp>
      <p:sp>
        <p:nvSpPr>
          <p:cNvPr id="17411" name="Espace réservé des commentaires 2"/>
          <p:cNvSpPr txBox="1">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a:latin typeface="Arial" panose="020B0604020202020204" pitchFamily="34" charset="0"/>
            </a:endParaRPr>
          </a:p>
        </p:txBody>
      </p:sp>
      <p:sp>
        <p:nvSpPr>
          <p:cNvPr id="1741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ts val="400"/>
              </a:spcBef>
              <a:defRPr sz="1200">
                <a:solidFill>
                  <a:srgbClr val="000000"/>
                </a:solidFill>
                <a:latin typeface="Arial" panose="020B0604020202020204" pitchFamily="34" charset="0"/>
              </a:defRPr>
            </a:lvl1pPr>
            <a:lvl2pPr marL="742950" indent="-285750" defTabSz="942975">
              <a:spcBef>
                <a:spcPts val="400"/>
              </a:spcBef>
              <a:defRPr sz="1200">
                <a:solidFill>
                  <a:srgbClr val="000000"/>
                </a:solidFill>
                <a:latin typeface="Arial" panose="020B0604020202020204" pitchFamily="34" charset="0"/>
              </a:defRPr>
            </a:lvl2pPr>
            <a:lvl3pPr marL="1143000" indent="-228600" defTabSz="942975">
              <a:spcBef>
                <a:spcPts val="400"/>
              </a:spcBef>
              <a:defRPr sz="1200">
                <a:solidFill>
                  <a:srgbClr val="000000"/>
                </a:solidFill>
                <a:latin typeface="Arial" panose="020B0604020202020204" pitchFamily="34" charset="0"/>
              </a:defRPr>
            </a:lvl3pPr>
            <a:lvl4pPr marL="1600200" indent="-228600" defTabSz="942975">
              <a:spcBef>
                <a:spcPts val="400"/>
              </a:spcBef>
              <a:defRPr sz="1200">
                <a:solidFill>
                  <a:srgbClr val="000000"/>
                </a:solidFill>
                <a:latin typeface="Arial" panose="020B0604020202020204" pitchFamily="34" charset="0"/>
              </a:defRPr>
            </a:lvl4pPr>
            <a:lvl5pPr marL="2057400" indent="-228600" defTabSz="942975">
              <a:spcBef>
                <a:spcPts val="400"/>
              </a:spcBef>
              <a:defRPr sz="1200">
                <a:solidFill>
                  <a:srgbClr val="000000"/>
                </a:solidFill>
                <a:latin typeface="Arial" panose="020B0604020202020204" pitchFamily="34" charset="0"/>
              </a:defRPr>
            </a:lvl5pPr>
            <a:lvl6pPr marL="2514600" indent="-228600" defTabSz="942975" eaLnBrk="0" fontAlgn="base" hangingPunct="0">
              <a:spcBef>
                <a:spcPts val="400"/>
              </a:spcBef>
              <a:spcAft>
                <a:spcPct val="0"/>
              </a:spcAft>
              <a:defRPr sz="1200">
                <a:solidFill>
                  <a:srgbClr val="000000"/>
                </a:solidFill>
                <a:latin typeface="Arial" panose="020B0604020202020204" pitchFamily="34" charset="0"/>
              </a:defRPr>
            </a:lvl6pPr>
            <a:lvl7pPr marL="2971800" indent="-228600" defTabSz="942975" eaLnBrk="0" fontAlgn="base" hangingPunct="0">
              <a:spcBef>
                <a:spcPts val="400"/>
              </a:spcBef>
              <a:spcAft>
                <a:spcPct val="0"/>
              </a:spcAft>
              <a:defRPr sz="1200">
                <a:solidFill>
                  <a:srgbClr val="000000"/>
                </a:solidFill>
                <a:latin typeface="Arial" panose="020B0604020202020204" pitchFamily="34" charset="0"/>
              </a:defRPr>
            </a:lvl7pPr>
            <a:lvl8pPr marL="3429000" indent="-228600" defTabSz="942975" eaLnBrk="0" fontAlgn="base" hangingPunct="0">
              <a:spcBef>
                <a:spcPts val="400"/>
              </a:spcBef>
              <a:spcAft>
                <a:spcPct val="0"/>
              </a:spcAft>
              <a:defRPr sz="1200">
                <a:solidFill>
                  <a:srgbClr val="000000"/>
                </a:solidFill>
                <a:latin typeface="Arial" panose="020B0604020202020204" pitchFamily="34" charset="0"/>
              </a:defRPr>
            </a:lvl8pPr>
            <a:lvl9pPr marL="3886200" indent="-228600" defTabSz="942975" eaLnBrk="0" fontAlgn="base" hangingPunct="0">
              <a:spcBef>
                <a:spcPts val="400"/>
              </a:spcBef>
              <a:spcAft>
                <a:spcPct val="0"/>
              </a:spcAft>
              <a:defRPr sz="1200">
                <a:solidFill>
                  <a:srgbClr val="000000"/>
                </a:solidFill>
                <a:latin typeface="Arial" panose="020B0604020202020204" pitchFamily="34" charset="0"/>
              </a:defRPr>
            </a:lvl9pPr>
          </a:lstStyle>
          <a:p>
            <a:pPr>
              <a:spcBef>
                <a:spcPct val="0"/>
              </a:spcBef>
            </a:pPr>
            <a:fld id="{8F31062A-58C8-4710-95DA-361B7F46DF10}" type="slidenum">
              <a:rPr lang="fr-FR" altLang="fr-FR" smtClean="0"/>
              <a:pPr>
                <a:spcBef>
                  <a:spcPct val="0"/>
                </a:spcBef>
              </a:pPr>
              <a:t>17</a:t>
            </a:fld>
            <a:endParaRPr lang="fr-FR" altLang="fr-FR"/>
          </a:p>
        </p:txBody>
      </p:sp>
    </p:spTree>
    <p:extLst>
      <p:ext uri="{BB962C8B-B14F-4D97-AF65-F5344CB8AC3E}">
        <p14:creationId xmlns:p14="http://schemas.microsoft.com/office/powerpoint/2010/main" val="37475736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a:ln/>
        </p:spPr>
      </p:sp>
      <p:sp>
        <p:nvSpPr>
          <p:cNvPr id="33795" name="Espace réservé des commentaires 2"/>
          <p:cNvSpPr txBox="1">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altLang="fr-FR">
              <a:latin typeface="Arial" panose="020B0604020202020204" pitchFamily="34" charset="0"/>
            </a:endParaRPr>
          </a:p>
        </p:txBody>
      </p:sp>
      <p:sp>
        <p:nvSpPr>
          <p:cNvPr id="3379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ts val="400"/>
              </a:spcBef>
              <a:defRPr sz="1200">
                <a:solidFill>
                  <a:srgbClr val="000000"/>
                </a:solidFill>
                <a:latin typeface="Arial" panose="020B0604020202020204" pitchFamily="34" charset="0"/>
              </a:defRPr>
            </a:lvl1pPr>
            <a:lvl2pPr marL="742950" indent="-285750" defTabSz="942975">
              <a:spcBef>
                <a:spcPts val="400"/>
              </a:spcBef>
              <a:defRPr sz="1200">
                <a:solidFill>
                  <a:srgbClr val="000000"/>
                </a:solidFill>
                <a:latin typeface="Arial" panose="020B0604020202020204" pitchFamily="34" charset="0"/>
              </a:defRPr>
            </a:lvl2pPr>
            <a:lvl3pPr marL="1143000" indent="-228600" defTabSz="942975">
              <a:spcBef>
                <a:spcPts val="400"/>
              </a:spcBef>
              <a:defRPr sz="1200">
                <a:solidFill>
                  <a:srgbClr val="000000"/>
                </a:solidFill>
                <a:latin typeface="Arial" panose="020B0604020202020204" pitchFamily="34" charset="0"/>
              </a:defRPr>
            </a:lvl3pPr>
            <a:lvl4pPr marL="1600200" indent="-228600" defTabSz="942975">
              <a:spcBef>
                <a:spcPts val="400"/>
              </a:spcBef>
              <a:defRPr sz="1200">
                <a:solidFill>
                  <a:srgbClr val="000000"/>
                </a:solidFill>
                <a:latin typeface="Arial" panose="020B0604020202020204" pitchFamily="34" charset="0"/>
              </a:defRPr>
            </a:lvl4pPr>
            <a:lvl5pPr marL="2057400" indent="-228600" defTabSz="942975">
              <a:spcBef>
                <a:spcPts val="400"/>
              </a:spcBef>
              <a:defRPr sz="1200">
                <a:solidFill>
                  <a:srgbClr val="000000"/>
                </a:solidFill>
                <a:latin typeface="Arial" panose="020B0604020202020204" pitchFamily="34" charset="0"/>
              </a:defRPr>
            </a:lvl5pPr>
            <a:lvl6pPr marL="2514600" indent="-228600" defTabSz="942975" eaLnBrk="0" fontAlgn="base" hangingPunct="0">
              <a:spcBef>
                <a:spcPts val="400"/>
              </a:spcBef>
              <a:spcAft>
                <a:spcPct val="0"/>
              </a:spcAft>
              <a:defRPr sz="1200">
                <a:solidFill>
                  <a:srgbClr val="000000"/>
                </a:solidFill>
                <a:latin typeface="Arial" panose="020B0604020202020204" pitchFamily="34" charset="0"/>
              </a:defRPr>
            </a:lvl6pPr>
            <a:lvl7pPr marL="2971800" indent="-228600" defTabSz="942975" eaLnBrk="0" fontAlgn="base" hangingPunct="0">
              <a:spcBef>
                <a:spcPts val="400"/>
              </a:spcBef>
              <a:spcAft>
                <a:spcPct val="0"/>
              </a:spcAft>
              <a:defRPr sz="1200">
                <a:solidFill>
                  <a:srgbClr val="000000"/>
                </a:solidFill>
                <a:latin typeface="Arial" panose="020B0604020202020204" pitchFamily="34" charset="0"/>
              </a:defRPr>
            </a:lvl7pPr>
            <a:lvl8pPr marL="3429000" indent="-228600" defTabSz="942975" eaLnBrk="0" fontAlgn="base" hangingPunct="0">
              <a:spcBef>
                <a:spcPts val="400"/>
              </a:spcBef>
              <a:spcAft>
                <a:spcPct val="0"/>
              </a:spcAft>
              <a:defRPr sz="1200">
                <a:solidFill>
                  <a:srgbClr val="000000"/>
                </a:solidFill>
                <a:latin typeface="Arial" panose="020B0604020202020204" pitchFamily="34" charset="0"/>
              </a:defRPr>
            </a:lvl8pPr>
            <a:lvl9pPr marL="3886200" indent="-228600" defTabSz="942975" eaLnBrk="0" fontAlgn="base" hangingPunct="0">
              <a:spcBef>
                <a:spcPts val="400"/>
              </a:spcBef>
              <a:spcAft>
                <a:spcPct val="0"/>
              </a:spcAft>
              <a:defRPr sz="1200">
                <a:solidFill>
                  <a:srgbClr val="000000"/>
                </a:solidFill>
                <a:latin typeface="Arial" panose="020B0604020202020204" pitchFamily="34" charset="0"/>
              </a:defRPr>
            </a:lvl9pPr>
          </a:lstStyle>
          <a:p>
            <a:pPr marL="0" marR="0" lvl="0" indent="0" algn="r" defTabSz="942975" rtl="0" eaLnBrk="1" fontAlgn="auto" latinLnBrk="0" hangingPunct="1">
              <a:lnSpc>
                <a:spcPct val="100000"/>
              </a:lnSpc>
              <a:spcBef>
                <a:spcPct val="0"/>
              </a:spcBef>
              <a:spcAft>
                <a:spcPts val="0"/>
              </a:spcAft>
              <a:buClrTx/>
              <a:buSzTx/>
              <a:buFontTx/>
              <a:buNone/>
              <a:tabLst/>
              <a:defRPr/>
            </a:pPr>
            <a:fld id="{7FEB1C3E-2488-4ADF-BB5A-C335770389B2}"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42975" rtl="0" eaLnBrk="1" fontAlgn="auto" latinLnBrk="0" hangingPunct="1">
                <a:lnSpc>
                  <a:spcPct val="100000"/>
                </a:lnSpc>
                <a:spcBef>
                  <a:spcPct val="0"/>
                </a:spcBef>
                <a:spcAft>
                  <a:spcPts val="0"/>
                </a:spcAft>
                <a:buClrTx/>
                <a:buSzTx/>
                <a:buFontTx/>
                <a:buNone/>
                <a:tabLst/>
                <a:defRPr/>
              </a:pPr>
              <a:t>22</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122183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a:ln/>
        </p:spPr>
      </p:sp>
      <p:sp>
        <p:nvSpPr>
          <p:cNvPr id="33795" name="Espace réservé des commentaires 2"/>
          <p:cNvSpPr txBox="1">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altLang="fr-FR">
              <a:latin typeface="Arial" panose="020B0604020202020204" pitchFamily="34" charset="0"/>
            </a:endParaRPr>
          </a:p>
        </p:txBody>
      </p:sp>
      <p:sp>
        <p:nvSpPr>
          <p:cNvPr id="3379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ts val="400"/>
              </a:spcBef>
              <a:defRPr sz="1200">
                <a:solidFill>
                  <a:srgbClr val="000000"/>
                </a:solidFill>
                <a:latin typeface="Arial" panose="020B0604020202020204" pitchFamily="34" charset="0"/>
              </a:defRPr>
            </a:lvl1pPr>
            <a:lvl2pPr marL="742950" indent="-285750" defTabSz="942975">
              <a:spcBef>
                <a:spcPts val="400"/>
              </a:spcBef>
              <a:defRPr sz="1200">
                <a:solidFill>
                  <a:srgbClr val="000000"/>
                </a:solidFill>
                <a:latin typeface="Arial" panose="020B0604020202020204" pitchFamily="34" charset="0"/>
              </a:defRPr>
            </a:lvl2pPr>
            <a:lvl3pPr marL="1143000" indent="-228600" defTabSz="942975">
              <a:spcBef>
                <a:spcPts val="400"/>
              </a:spcBef>
              <a:defRPr sz="1200">
                <a:solidFill>
                  <a:srgbClr val="000000"/>
                </a:solidFill>
                <a:latin typeface="Arial" panose="020B0604020202020204" pitchFamily="34" charset="0"/>
              </a:defRPr>
            </a:lvl3pPr>
            <a:lvl4pPr marL="1600200" indent="-228600" defTabSz="942975">
              <a:spcBef>
                <a:spcPts val="400"/>
              </a:spcBef>
              <a:defRPr sz="1200">
                <a:solidFill>
                  <a:srgbClr val="000000"/>
                </a:solidFill>
                <a:latin typeface="Arial" panose="020B0604020202020204" pitchFamily="34" charset="0"/>
              </a:defRPr>
            </a:lvl4pPr>
            <a:lvl5pPr marL="2057400" indent="-228600" defTabSz="942975">
              <a:spcBef>
                <a:spcPts val="400"/>
              </a:spcBef>
              <a:defRPr sz="1200">
                <a:solidFill>
                  <a:srgbClr val="000000"/>
                </a:solidFill>
                <a:latin typeface="Arial" panose="020B0604020202020204" pitchFamily="34" charset="0"/>
              </a:defRPr>
            </a:lvl5pPr>
            <a:lvl6pPr marL="2514600" indent="-228600" defTabSz="942975" eaLnBrk="0" fontAlgn="base" hangingPunct="0">
              <a:spcBef>
                <a:spcPts val="400"/>
              </a:spcBef>
              <a:spcAft>
                <a:spcPct val="0"/>
              </a:spcAft>
              <a:defRPr sz="1200">
                <a:solidFill>
                  <a:srgbClr val="000000"/>
                </a:solidFill>
                <a:latin typeface="Arial" panose="020B0604020202020204" pitchFamily="34" charset="0"/>
              </a:defRPr>
            </a:lvl6pPr>
            <a:lvl7pPr marL="2971800" indent="-228600" defTabSz="942975" eaLnBrk="0" fontAlgn="base" hangingPunct="0">
              <a:spcBef>
                <a:spcPts val="400"/>
              </a:spcBef>
              <a:spcAft>
                <a:spcPct val="0"/>
              </a:spcAft>
              <a:defRPr sz="1200">
                <a:solidFill>
                  <a:srgbClr val="000000"/>
                </a:solidFill>
                <a:latin typeface="Arial" panose="020B0604020202020204" pitchFamily="34" charset="0"/>
              </a:defRPr>
            </a:lvl7pPr>
            <a:lvl8pPr marL="3429000" indent="-228600" defTabSz="942975" eaLnBrk="0" fontAlgn="base" hangingPunct="0">
              <a:spcBef>
                <a:spcPts val="400"/>
              </a:spcBef>
              <a:spcAft>
                <a:spcPct val="0"/>
              </a:spcAft>
              <a:defRPr sz="1200">
                <a:solidFill>
                  <a:srgbClr val="000000"/>
                </a:solidFill>
                <a:latin typeface="Arial" panose="020B0604020202020204" pitchFamily="34" charset="0"/>
              </a:defRPr>
            </a:lvl8pPr>
            <a:lvl9pPr marL="3886200" indent="-228600" defTabSz="942975" eaLnBrk="0" fontAlgn="base" hangingPunct="0">
              <a:spcBef>
                <a:spcPts val="400"/>
              </a:spcBef>
              <a:spcAft>
                <a:spcPct val="0"/>
              </a:spcAft>
              <a:defRPr sz="1200">
                <a:solidFill>
                  <a:srgbClr val="000000"/>
                </a:solidFill>
                <a:latin typeface="Arial" panose="020B0604020202020204" pitchFamily="34" charset="0"/>
              </a:defRPr>
            </a:lvl9pPr>
          </a:lstStyle>
          <a:p>
            <a:pPr marL="0" marR="0" lvl="0" indent="0" algn="r" defTabSz="942975" rtl="0" eaLnBrk="1" fontAlgn="auto" latinLnBrk="0" hangingPunct="1">
              <a:lnSpc>
                <a:spcPct val="100000"/>
              </a:lnSpc>
              <a:spcBef>
                <a:spcPct val="0"/>
              </a:spcBef>
              <a:spcAft>
                <a:spcPts val="0"/>
              </a:spcAft>
              <a:buClrTx/>
              <a:buSzTx/>
              <a:buFontTx/>
              <a:buNone/>
              <a:tabLst/>
              <a:defRPr/>
            </a:pPr>
            <a:fld id="{7FEB1C3E-2488-4ADF-BB5A-C335770389B2}"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42975" rtl="0" eaLnBrk="1" fontAlgn="auto" latinLnBrk="0" hangingPunct="1">
                <a:lnSpc>
                  <a:spcPct val="100000"/>
                </a:lnSpc>
                <a:spcBef>
                  <a:spcPct val="0"/>
                </a:spcBef>
                <a:spcAft>
                  <a:spcPts val="0"/>
                </a:spcAft>
                <a:buClrTx/>
                <a:buSzTx/>
                <a:buFontTx/>
                <a:buNone/>
                <a:tabLst/>
                <a:defRPr/>
              </a:pPr>
              <a:t>23</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63744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a:ln/>
        </p:spPr>
      </p:sp>
      <p:sp>
        <p:nvSpPr>
          <p:cNvPr id="33795" name="Espace réservé des commentaires 2"/>
          <p:cNvSpPr txBox="1">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altLang="fr-FR">
              <a:latin typeface="Arial" panose="020B0604020202020204" pitchFamily="34" charset="0"/>
            </a:endParaRPr>
          </a:p>
        </p:txBody>
      </p:sp>
      <p:sp>
        <p:nvSpPr>
          <p:cNvPr id="3379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spcBef>
                <a:spcPts val="400"/>
              </a:spcBef>
              <a:defRPr sz="1200">
                <a:solidFill>
                  <a:srgbClr val="000000"/>
                </a:solidFill>
                <a:latin typeface="Arial" panose="020B0604020202020204" pitchFamily="34" charset="0"/>
              </a:defRPr>
            </a:lvl1pPr>
            <a:lvl2pPr marL="742950" indent="-285750" defTabSz="942975">
              <a:spcBef>
                <a:spcPts val="400"/>
              </a:spcBef>
              <a:defRPr sz="1200">
                <a:solidFill>
                  <a:srgbClr val="000000"/>
                </a:solidFill>
                <a:latin typeface="Arial" panose="020B0604020202020204" pitchFamily="34" charset="0"/>
              </a:defRPr>
            </a:lvl2pPr>
            <a:lvl3pPr marL="1143000" indent="-228600" defTabSz="942975">
              <a:spcBef>
                <a:spcPts val="400"/>
              </a:spcBef>
              <a:defRPr sz="1200">
                <a:solidFill>
                  <a:srgbClr val="000000"/>
                </a:solidFill>
                <a:latin typeface="Arial" panose="020B0604020202020204" pitchFamily="34" charset="0"/>
              </a:defRPr>
            </a:lvl3pPr>
            <a:lvl4pPr marL="1600200" indent="-228600" defTabSz="942975">
              <a:spcBef>
                <a:spcPts val="400"/>
              </a:spcBef>
              <a:defRPr sz="1200">
                <a:solidFill>
                  <a:srgbClr val="000000"/>
                </a:solidFill>
                <a:latin typeface="Arial" panose="020B0604020202020204" pitchFamily="34" charset="0"/>
              </a:defRPr>
            </a:lvl4pPr>
            <a:lvl5pPr marL="2057400" indent="-228600" defTabSz="942975">
              <a:spcBef>
                <a:spcPts val="400"/>
              </a:spcBef>
              <a:defRPr sz="1200">
                <a:solidFill>
                  <a:srgbClr val="000000"/>
                </a:solidFill>
                <a:latin typeface="Arial" panose="020B0604020202020204" pitchFamily="34" charset="0"/>
              </a:defRPr>
            </a:lvl5pPr>
            <a:lvl6pPr marL="2514600" indent="-228600" defTabSz="942975" eaLnBrk="0" fontAlgn="base" hangingPunct="0">
              <a:spcBef>
                <a:spcPts val="400"/>
              </a:spcBef>
              <a:spcAft>
                <a:spcPct val="0"/>
              </a:spcAft>
              <a:defRPr sz="1200">
                <a:solidFill>
                  <a:srgbClr val="000000"/>
                </a:solidFill>
                <a:latin typeface="Arial" panose="020B0604020202020204" pitchFamily="34" charset="0"/>
              </a:defRPr>
            </a:lvl6pPr>
            <a:lvl7pPr marL="2971800" indent="-228600" defTabSz="942975" eaLnBrk="0" fontAlgn="base" hangingPunct="0">
              <a:spcBef>
                <a:spcPts val="400"/>
              </a:spcBef>
              <a:spcAft>
                <a:spcPct val="0"/>
              </a:spcAft>
              <a:defRPr sz="1200">
                <a:solidFill>
                  <a:srgbClr val="000000"/>
                </a:solidFill>
                <a:latin typeface="Arial" panose="020B0604020202020204" pitchFamily="34" charset="0"/>
              </a:defRPr>
            </a:lvl7pPr>
            <a:lvl8pPr marL="3429000" indent="-228600" defTabSz="942975" eaLnBrk="0" fontAlgn="base" hangingPunct="0">
              <a:spcBef>
                <a:spcPts val="400"/>
              </a:spcBef>
              <a:spcAft>
                <a:spcPct val="0"/>
              </a:spcAft>
              <a:defRPr sz="1200">
                <a:solidFill>
                  <a:srgbClr val="000000"/>
                </a:solidFill>
                <a:latin typeface="Arial" panose="020B0604020202020204" pitchFamily="34" charset="0"/>
              </a:defRPr>
            </a:lvl8pPr>
            <a:lvl9pPr marL="3886200" indent="-228600" defTabSz="942975" eaLnBrk="0" fontAlgn="base" hangingPunct="0">
              <a:spcBef>
                <a:spcPts val="400"/>
              </a:spcBef>
              <a:spcAft>
                <a:spcPct val="0"/>
              </a:spcAft>
              <a:defRPr sz="1200">
                <a:solidFill>
                  <a:srgbClr val="000000"/>
                </a:solidFill>
                <a:latin typeface="Arial" panose="020B0604020202020204" pitchFamily="34" charset="0"/>
              </a:defRPr>
            </a:lvl9pPr>
          </a:lstStyle>
          <a:p>
            <a:pPr marL="0" marR="0" lvl="0" indent="0" algn="r" defTabSz="942975" rtl="0" eaLnBrk="1" fontAlgn="auto" latinLnBrk="0" hangingPunct="1">
              <a:lnSpc>
                <a:spcPct val="100000"/>
              </a:lnSpc>
              <a:spcBef>
                <a:spcPct val="0"/>
              </a:spcBef>
              <a:spcAft>
                <a:spcPts val="0"/>
              </a:spcAft>
              <a:buClrTx/>
              <a:buSzTx/>
              <a:buFontTx/>
              <a:buNone/>
              <a:tabLst/>
              <a:defRPr/>
            </a:pPr>
            <a:fld id="{7FEB1C3E-2488-4ADF-BB5A-C335770389B2}"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42975" rtl="0" eaLnBrk="1" fontAlgn="auto" latinLnBrk="0" hangingPunct="1">
                <a:lnSpc>
                  <a:spcPct val="100000"/>
                </a:lnSpc>
                <a:spcBef>
                  <a:spcPct val="0"/>
                </a:spcBef>
                <a:spcAft>
                  <a:spcPts val="0"/>
                </a:spcAft>
                <a:buClrTx/>
                <a:buSzTx/>
                <a:buFontTx/>
                <a:buNone/>
                <a:tabLst/>
                <a:defRPr/>
              </a:pPr>
              <a:t>24</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5271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a:ln/>
        </p:spPr>
      </p:sp>
      <p:sp>
        <p:nvSpPr>
          <p:cNvPr id="38915"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308AE-12E6-49EF-AC6D-15A305E730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3466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160610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a:ln/>
        </p:spPr>
      </p:sp>
      <p:sp>
        <p:nvSpPr>
          <p:cNvPr id="38915"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308AE-12E6-49EF-AC6D-15A305E730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05687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Faire des efforts pour vacciner</a:t>
            </a:r>
            <a:r>
              <a:rPr lang="fr-FR" baseline="0" dirty="0" smtClean="0"/>
              <a:t> toutes les femmes enceinte dans le cadre de CPN recentrés, les enfants complètement vaccinés sont moins nombreux et par conséquent on enregistre des cas de rougeole dans plusieurs districts du pays</a:t>
            </a:r>
            <a:r>
              <a:rPr lang="fr-FR" baseline="0" dirty="0" smtClean="0">
                <a:latin typeface="Arial" panose="020B0604020202020204" pitchFamily="34" charset="0"/>
                <a:cs typeface="Arial" panose="020B0604020202020204" pitchFamily="34" charset="0"/>
              </a:rPr>
              <a:t>. La qualité des données est à améliorer nous observons une inversion des tendances avec la couverture vaccinale en penta3 (85%) inférieure à celle R RR1 (88%)</a:t>
            </a:r>
            <a:endParaRPr lang="fr-FR" dirty="0"/>
          </a:p>
        </p:txBody>
      </p:sp>
      <p:sp>
        <p:nvSpPr>
          <p:cNvPr id="4" name="Espace réservé du numéro de diapositive 3"/>
          <p:cNvSpPr>
            <a:spLocks noGrp="1"/>
          </p:cNvSpPr>
          <p:nvPr>
            <p:ph type="sldNum" sz="quarter" idx="10"/>
          </p:nvPr>
        </p:nvSpPr>
        <p:spPr/>
        <p:txBody>
          <a:bodyPr/>
          <a:lstStyle/>
          <a:p>
            <a:fld id="{7FEBF78A-72C3-4568-AFE9-8C8F9CCD9718}" type="slidenum">
              <a:rPr lang="fr-FR" smtClean="0"/>
              <a:t>3</a:t>
            </a:fld>
            <a:endParaRPr lang="fr-FR"/>
          </a:p>
        </p:txBody>
      </p:sp>
    </p:spTree>
    <p:extLst>
      <p:ext uri="{BB962C8B-B14F-4D97-AF65-F5344CB8AC3E}">
        <p14:creationId xmlns:p14="http://schemas.microsoft.com/office/powerpoint/2010/main" val="3341555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Il est urgent d’identifier</a:t>
            </a:r>
            <a:r>
              <a:rPr lang="fr-FR" baseline="0" dirty="0" smtClean="0"/>
              <a:t> ces enfants qui ont abandonné/raté le rendez vous de même que les autres enfants non ou insuffisamment vaccinés pour les vacciner en exploitant bien l’échéancier  avec aussi un bon encadrement de  ASC. Tous les DS avec taux d’abandon dépassant 5% sont interpellés et en particulier ceux avec taux supérieur à 10% (</a:t>
            </a:r>
            <a:r>
              <a:rPr lang="fr-FR" baseline="0" dirty="0" err="1" smtClean="0"/>
              <a:t>Rumonge,Bugarama</a:t>
            </a:r>
            <a:r>
              <a:rPr lang="fr-FR" baseline="0" dirty="0" smtClean="0"/>
              <a:t>) . </a:t>
            </a:r>
            <a:endParaRPr lang="fr-FR" dirty="0"/>
          </a:p>
        </p:txBody>
      </p:sp>
      <p:sp>
        <p:nvSpPr>
          <p:cNvPr id="4" name="Espace réservé du numéro de diapositive 3"/>
          <p:cNvSpPr>
            <a:spLocks noGrp="1"/>
          </p:cNvSpPr>
          <p:nvPr>
            <p:ph type="sldNum" sz="quarter" idx="10"/>
          </p:nvPr>
        </p:nvSpPr>
        <p:spPr/>
        <p:txBody>
          <a:bodyPr/>
          <a:lstStyle/>
          <a:p>
            <a:fld id="{7FEBF78A-72C3-4568-AFE9-8C8F9CCD9718}" type="slidenum">
              <a:rPr lang="fr-FR" smtClean="0"/>
              <a:t>4</a:t>
            </a:fld>
            <a:endParaRPr lang="fr-FR"/>
          </a:p>
        </p:txBody>
      </p:sp>
    </p:spTree>
    <p:extLst>
      <p:ext uri="{BB962C8B-B14F-4D97-AF65-F5344CB8AC3E}">
        <p14:creationId xmlns:p14="http://schemas.microsoft.com/office/powerpoint/2010/main" val="1417212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Il est urgent d’identifier</a:t>
            </a:r>
            <a:r>
              <a:rPr lang="fr-FR" baseline="0" dirty="0" smtClean="0"/>
              <a:t> ces enfants qui ont abandonné/raté le rendez vous de même que les autres enfants non ou insuffisamment vaccinés pour les vacciner en exploitant bien l’échéancier  avec aussi un bon encadrement de  ASC. Tous les DS avec taux d’abandon dépassant 5% sont interpellés et en particulier ceux avec taux supérieur à 10% (Mairie Nord, Mairie Sud et </a:t>
            </a:r>
            <a:r>
              <a:rPr lang="fr-FR" baseline="0" dirty="0" err="1" smtClean="0"/>
              <a:t>Matana</a:t>
            </a:r>
            <a:r>
              <a:rPr lang="fr-FR" baseline="0" dirty="0" smtClean="0"/>
              <a:t>). Les DS avec taux d’abandon négatifs doivent vérifier les données et faire la triangulation avec le nombre de doses de </a:t>
            </a:r>
            <a:r>
              <a:rPr lang="fr-FR" baseline="0" dirty="0" err="1" smtClean="0"/>
              <a:t>vacccins</a:t>
            </a:r>
            <a:r>
              <a:rPr lang="fr-FR" baseline="0" dirty="0" smtClean="0"/>
              <a:t> </a:t>
            </a:r>
            <a:r>
              <a:rPr lang="fr-FR" baseline="0" dirty="0" smtClean="0"/>
              <a:t>sorties. Les DS </a:t>
            </a:r>
            <a:r>
              <a:rPr lang="fr-FR" baseline="0" dirty="0" err="1" smtClean="0"/>
              <a:t>Makamba</a:t>
            </a:r>
            <a:r>
              <a:rPr lang="fr-FR" baseline="0" dirty="0" smtClean="0"/>
              <a:t> et </a:t>
            </a:r>
            <a:r>
              <a:rPr lang="fr-FR" baseline="0" dirty="0" err="1" smtClean="0"/>
              <a:t>Nyanza</a:t>
            </a:r>
            <a:r>
              <a:rPr lang="fr-FR" baseline="0" dirty="0" smtClean="0"/>
              <a:t> Lac ont un nombre important d’enfants non vaccinés au RR2</a:t>
            </a:r>
            <a:endParaRPr lang="fr-FR" dirty="0"/>
          </a:p>
        </p:txBody>
      </p:sp>
      <p:sp>
        <p:nvSpPr>
          <p:cNvPr id="4" name="Espace réservé du numéro de diapositive 3"/>
          <p:cNvSpPr>
            <a:spLocks noGrp="1"/>
          </p:cNvSpPr>
          <p:nvPr>
            <p:ph type="sldNum" sz="quarter" idx="10"/>
          </p:nvPr>
        </p:nvSpPr>
        <p:spPr/>
        <p:txBody>
          <a:bodyPr/>
          <a:lstStyle/>
          <a:p>
            <a:fld id="{7FEBF78A-72C3-4568-AFE9-8C8F9CCD9718}" type="slidenum">
              <a:rPr lang="fr-FR" smtClean="0"/>
              <a:t>5</a:t>
            </a:fld>
            <a:endParaRPr lang="fr-FR"/>
          </a:p>
        </p:txBody>
      </p:sp>
    </p:spTree>
    <p:extLst>
      <p:ext uri="{BB962C8B-B14F-4D97-AF65-F5344CB8AC3E}">
        <p14:creationId xmlns:p14="http://schemas.microsoft.com/office/powerpoint/2010/main" val="3819501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Les districts avec des taux d’abandons négatif (problème de qualité des données :</a:t>
            </a:r>
            <a:r>
              <a:rPr lang="fr-FR" baseline="0" dirty="0" smtClean="0"/>
              <a:t> dimension exactitude). Ces DS doivent faire la triangulation des données d’enfants vaccinés et le nombre de doses de vaccins sorties. </a:t>
            </a:r>
            <a:endParaRPr lang="fr-FR" dirty="0"/>
          </a:p>
        </p:txBody>
      </p:sp>
      <p:sp>
        <p:nvSpPr>
          <p:cNvPr id="4" name="Espace réservé du numéro de diapositive 3"/>
          <p:cNvSpPr>
            <a:spLocks noGrp="1"/>
          </p:cNvSpPr>
          <p:nvPr>
            <p:ph type="sldNum" sz="quarter" idx="10"/>
          </p:nvPr>
        </p:nvSpPr>
        <p:spPr/>
        <p:txBody>
          <a:bodyPr/>
          <a:lstStyle/>
          <a:p>
            <a:fld id="{7FEBF78A-72C3-4568-AFE9-8C8F9CCD9718}" type="slidenum">
              <a:rPr lang="fr-FR" smtClean="0"/>
              <a:t>6</a:t>
            </a:fld>
            <a:endParaRPr lang="fr-FR"/>
          </a:p>
        </p:txBody>
      </p:sp>
    </p:spTree>
    <p:extLst>
      <p:ext uri="{BB962C8B-B14F-4D97-AF65-F5344CB8AC3E}">
        <p14:creationId xmlns:p14="http://schemas.microsoft.com/office/powerpoint/2010/main" val="3653559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FEBF78A-72C3-4568-AFE9-8C8F9CCD9718}" type="slidenum">
              <a:rPr lang="fr-FR" smtClean="0"/>
              <a:t>7</a:t>
            </a:fld>
            <a:endParaRPr lang="fr-FR"/>
          </a:p>
        </p:txBody>
      </p:sp>
    </p:spTree>
    <p:extLst>
      <p:ext uri="{BB962C8B-B14F-4D97-AF65-F5344CB8AC3E}">
        <p14:creationId xmlns:p14="http://schemas.microsoft.com/office/powerpoint/2010/main" val="2233989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antigènes administrés au même moment ont des couvertures vaccinales presque</a:t>
            </a:r>
            <a:r>
              <a:rPr lang="fr-FR" baseline="0" dirty="0" smtClean="0"/>
              <a:t> semblables </a:t>
            </a:r>
            <a:endParaRPr lang="fr-FR" dirty="0"/>
          </a:p>
        </p:txBody>
      </p:sp>
      <p:sp>
        <p:nvSpPr>
          <p:cNvPr id="4" name="Espace réservé du numéro de diapositive 3"/>
          <p:cNvSpPr>
            <a:spLocks noGrp="1"/>
          </p:cNvSpPr>
          <p:nvPr>
            <p:ph type="sldNum" sz="quarter" idx="10"/>
          </p:nvPr>
        </p:nvSpPr>
        <p:spPr/>
        <p:txBody>
          <a:bodyPr/>
          <a:lstStyle/>
          <a:p>
            <a:fld id="{7FEBF78A-72C3-4568-AFE9-8C8F9CCD9718}" type="slidenum">
              <a:rPr lang="fr-FR" smtClean="0"/>
              <a:t>8</a:t>
            </a:fld>
            <a:endParaRPr lang="fr-FR"/>
          </a:p>
        </p:txBody>
      </p:sp>
    </p:spTree>
    <p:extLst>
      <p:ext uri="{BB962C8B-B14F-4D97-AF65-F5344CB8AC3E}">
        <p14:creationId xmlns:p14="http://schemas.microsoft.com/office/powerpoint/2010/main" val="3833752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Cette cohorte d’enfants non vaccinés est très élevée. Les DS concernés doivent</a:t>
            </a:r>
            <a:r>
              <a:rPr lang="fr-FR" baseline="0" dirty="0" smtClean="0"/>
              <a:t> identifier ces enfants et les vacciner dans les meilleurs délais.</a:t>
            </a:r>
            <a:endParaRPr lang="fr-FR" dirty="0"/>
          </a:p>
        </p:txBody>
      </p:sp>
      <p:sp>
        <p:nvSpPr>
          <p:cNvPr id="4" name="Espace réservé du numéro de diapositive 3"/>
          <p:cNvSpPr>
            <a:spLocks noGrp="1"/>
          </p:cNvSpPr>
          <p:nvPr>
            <p:ph type="sldNum" sz="quarter" idx="10"/>
          </p:nvPr>
        </p:nvSpPr>
        <p:spPr/>
        <p:txBody>
          <a:bodyPr/>
          <a:lstStyle/>
          <a:p>
            <a:fld id="{7FEBF78A-72C3-4568-AFE9-8C8F9CCD9718}" type="slidenum">
              <a:rPr lang="fr-FR" smtClean="0"/>
              <a:t>9</a:t>
            </a:fld>
            <a:endParaRPr lang="fr-FR"/>
          </a:p>
        </p:txBody>
      </p:sp>
    </p:spTree>
    <p:extLst>
      <p:ext uri="{BB962C8B-B14F-4D97-AF65-F5344CB8AC3E}">
        <p14:creationId xmlns:p14="http://schemas.microsoft.com/office/powerpoint/2010/main" val="837544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BCBA0E6-F869-4BD0-ACE6-468FD0D36A59}" type="datetimeFigureOut">
              <a:rPr lang="fr-FR" smtClean="0"/>
              <a:t>17/06/2023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D08479-E32F-43C3-982F-2FF1B73BA998}" type="slidenum">
              <a:rPr lang="fr-FR" smtClean="0"/>
              <a:t>‹N°›</a:t>
            </a:fld>
            <a:endParaRPr lang="fr-FR"/>
          </a:p>
        </p:txBody>
      </p:sp>
    </p:spTree>
    <p:extLst>
      <p:ext uri="{BB962C8B-B14F-4D97-AF65-F5344CB8AC3E}">
        <p14:creationId xmlns:p14="http://schemas.microsoft.com/office/powerpoint/2010/main" val="1828147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2BCBA0E6-F869-4BD0-ACE6-468FD0D36A59}" type="datetimeFigureOut">
              <a:rPr lang="fr-FR" smtClean="0"/>
              <a:t>17/06/2023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D08479-E32F-43C3-982F-2FF1B73BA998}" type="slidenum">
              <a:rPr lang="fr-FR" smtClean="0"/>
              <a:t>‹N°›</a:t>
            </a:fld>
            <a:endParaRPr lang="fr-FR"/>
          </a:p>
        </p:txBody>
      </p:sp>
    </p:spTree>
    <p:extLst>
      <p:ext uri="{BB962C8B-B14F-4D97-AF65-F5344CB8AC3E}">
        <p14:creationId xmlns:p14="http://schemas.microsoft.com/office/powerpoint/2010/main" val="229777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2BCBA0E6-F869-4BD0-ACE6-468FD0D36A59}" type="datetimeFigureOut">
              <a:rPr lang="fr-FR" smtClean="0"/>
              <a:t>17/06/2023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D08479-E32F-43C3-982F-2FF1B73BA998}" type="slidenum">
              <a:rPr lang="fr-FR" smtClean="0"/>
              <a:t>‹N°›</a:t>
            </a:fld>
            <a:endParaRPr lang="fr-FR"/>
          </a:p>
        </p:txBody>
      </p:sp>
    </p:spTree>
    <p:extLst>
      <p:ext uri="{BB962C8B-B14F-4D97-AF65-F5344CB8AC3E}">
        <p14:creationId xmlns:p14="http://schemas.microsoft.com/office/powerpoint/2010/main" val="3824311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2BCBA0E6-F869-4BD0-ACE6-468FD0D36A59}" type="datetimeFigureOut">
              <a:rPr lang="fr-FR" smtClean="0"/>
              <a:t>17/06/2023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D08479-E32F-43C3-982F-2FF1B73BA998}" type="slidenum">
              <a:rPr lang="fr-FR" smtClean="0"/>
              <a:t>‹N°›</a:t>
            </a:fld>
            <a:endParaRPr lang="fr-FR"/>
          </a:p>
        </p:txBody>
      </p:sp>
    </p:spTree>
    <p:extLst>
      <p:ext uri="{BB962C8B-B14F-4D97-AF65-F5344CB8AC3E}">
        <p14:creationId xmlns:p14="http://schemas.microsoft.com/office/powerpoint/2010/main" val="4268344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CBA0E6-F869-4BD0-ACE6-468FD0D36A59}" type="datetimeFigureOut">
              <a:rPr lang="fr-FR" smtClean="0"/>
              <a:t>17/06/2023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D08479-E32F-43C3-982F-2FF1B73BA998}" type="slidenum">
              <a:rPr lang="fr-FR" smtClean="0"/>
              <a:t>‹N°›</a:t>
            </a:fld>
            <a:endParaRPr lang="fr-FR"/>
          </a:p>
        </p:txBody>
      </p:sp>
    </p:spTree>
    <p:extLst>
      <p:ext uri="{BB962C8B-B14F-4D97-AF65-F5344CB8AC3E}">
        <p14:creationId xmlns:p14="http://schemas.microsoft.com/office/powerpoint/2010/main" val="1806109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BCBA0E6-F869-4BD0-ACE6-468FD0D36A59}" type="datetimeFigureOut">
              <a:rPr lang="fr-FR" smtClean="0"/>
              <a:t>17/06/2023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FD08479-E32F-43C3-982F-2FF1B73BA998}" type="slidenum">
              <a:rPr lang="fr-FR" smtClean="0"/>
              <a:t>‹N°›</a:t>
            </a:fld>
            <a:endParaRPr lang="fr-FR"/>
          </a:p>
        </p:txBody>
      </p:sp>
    </p:spTree>
    <p:extLst>
      <p:ext uri="{BB962C8B-B14F-4D97-AF65-F5344CB8AC3E}">
        <p14:creationId xmlns:p14="http://schemas.microsoft.com/office/powerpoint/2010/main" val="1183199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2BCBA0E6-F869-4BD0-ACE6-468FD0D36A59}" type="datetimeFigureOut">
              <a:rPr lang="fr-FR" smtClean="0"/>
              <a:t>17/06/2023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FD08479-E32F-43C3-982F-2FF1B73BA998}" type="slidenum">
              <a:rPr lang="fr-FR" smtClean="0"/>
              <a:t>‹N°›</a:t>
            </a:fld>
            <a:endParaRPr lang="fr-FR"/>
          </a:p>
        </p:txBody>
      </p:sp>
    </p:spTree>
    <p:extLst>
      <p:ext uri="{BB962C8B-B14F-4D97-AF65-F5344CB8AC3E}">
        <p14:creationId xmlns:p14="http://schemas.microsoft.com/office/powerpoint/2010/main" val="3335146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2BCBA0E6-F869-4BD0-ACE6-468FD0D36A59}" type="datetimeFigureOut">
              <a:rPr lang="fr-FR" smtClean="0"/>
              <a:t>17/06/2023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FD08479-E32F-43C3-982F-2FF1B73BA998}" type="slidenum">
              <a:rPr lang="fr-FR" smtClean="0"/>
              <a:t>‹N°›</a:t>
            </a:fld>
            <a:endParaRPr lang="fr-FR"/>
          </a:p>
        </p:txBody>
      </p:sp>
    </p:spTree>
    <p:extLst>
      <p:ext uri="{BB962C8B-B14F-4D97-AF65-F5344CB8AC3E}">
        <p14:creationId xmlns:p14="http://schemas.microsoft.com/office/powerpoint/2010/main" val="1123319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CBA0E6-F869-4BD0-ACE6-468FD0D36A59}" type="datetimeFigureOut">
              <a:rPr lang="fr-FR" smtClean="0"/>
              <a:t>17/06/2023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FD08479-E32F-43C3-982F-2FF1B73BA998}" type="slidenum">
              <a:rPr lang="fr-FR" smtClean="0"/>
              <a:t>‹N°›</a:t>
            </a:fld>
            <a:endParaRPr lang="fr-FR"/>
          </a:p>
        </p:txBody>
      </p:sp>
    </p:spTree>
    <p:extLst>
      <p:ext uri="{BB962C8B-B14F-4D97-AF65-F5344CB8AC3E}">
        <p14:creationId xmlns:p14="http://schemas.microsoft.com/office/powerpoint/2010/main" val="77795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CBA0E6-F869-4BD0-ACE6-468FD0D36A59}" type="datetimeFigureOut">
              <a:rPr lang="fr-FR" smtClean="0"/>
              <a:t>17/06/2023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FD08479-E32F-43C3-982F-2FF1B73BA998}" type="slidenum">
              <a:rPr lang="fr-FR" smtClean="0"/>
              <a:t>‹N°›</a:t>
            </a:fld>
            <a:endParaRPr lang="fr-FR"/>
          </a:p>
        </p:txBody>
      </p:sp>
    </p:spTree>
    <p:extLst>
      <p:ext uri="{BB962C8B-B14F-4D97-AF65-F5344CB8AC3E}">
        <p14:creationId xmlns:p14="http://schemas.microsoft.com/office/powerpoint/2010/main" val="4069823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CBA0E6-F869-4BD0-ACE6-468FD0D36A59}" type="datetimeFigureOut">
              <a:rPr lang="fr-FR" smtClean="0"/>
              <a:t>17/06/2023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FD08479-E32F-43C3-982F-2FF1B73BA998}" type="slidenum">
              <a:rPr lang="fr-FR" smtClean="0"/>
              <a:t>‹N°›</a:t>
            </a:fld>
            <a:endParaRPr lang="fr-FR"/>
          </a:p>
        </p:txBody>
      </p:sp>
    </p:spTree>
    <p:extLst>
      <p:ext uri="{BB962C8B-B14F-4D97-AF65-F5344CB8AC3E}">
        <p14:creationId xmlns:p14="http://schemas.microsoft.com/office/powerpoint/2010/main" val="667580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CBA0E6-F869-4BD0-ACE6-468FD0D36A59}" type="datetimeFigureOut">
              <a:rPr lang="fr-FR" smtClean="0"/>
              <a:t>17/06/2023</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D08479-E32F-43C3-982F-2FF1B73BA998}" type="slidenum">
              <a:rPr lang="fr-FR" smtClean="0"/>
              <a:t>‹N°›</a:t>
            </a:fld>
            <a:endParaRPr lang="fr-FR"/>
          </a:p>
        </p:txBody>
      </p:sp>
    </p:spTree>
    <p:extLst>
      <p:ext uri="{BB962C8B-B14F-4D97-AF65-F5344CB8AC3E}">
        <p14:creationId xmlns:p14="http://schemas.microsoft.com/office/powerpoint/2010/main" val="720784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3.xml"/><Relationship Id="rId1" Type="http://schemas.openxmlformats.org/officeDocument/2006/relationships/slideLayout" Target="../slideLayouts/slideLayout2.xml"/><Relationship Id="rId10" Type="http://schemas.openxmlformats.org/officeDocument/2006/relationships/image" Target="../media/image6.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txBox="1">
            <a:spLocks noChangeArrowheads="1"/>
          </p:cNvSpPr>
          <p:nvPr/>
        </p:nvSpPr>
        <p:spPr bwMode="auto">
          <a:xfrm>
            <a:off x="2133672" y="374963"/>
            <a:ext cx="7762804" cy="1025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marL="0" algn="l" rtl="0" eaLnBrk="1" fontAlgn="base" hangingPunct="1">
              <a:spcBef>
                <a:spcPct val="0"/>
              </a:spcBef>
              <a:spcAft>
                <a:spcPct val="0"/>
              </a:spcAft>
              <a:defRPr sz="3600" b="1">
                <a:solidFill>
                  <a:schemeClr val="bg1"/>
                </a:solidFill>
                <a:latin typeface="+mj-lt"/>
                <a:ea typeface="+mj-ea"/>
                <a:cs typeface="+mj-cs"/>
              </a:defRPr>
            </a:lvl1pPr>
            <a:lvl2pPr algn="l" rtl="0" eaLnBrk="1" fontAlgn="base" hangingPunct="1">
              <a:spcBef>
                <a:spcPct val="0"/>
              </a:spcBef>
              <a:spcAft>
                <a:spcPct val="0"/>
              </a:spcAft>
              <a:defRPr sz="4000" b="1">
                <a:solidFill>
                  <a:schemeClr val="tx2"/>
                </a:solidFill>
                <a:latin typeface="Arial Narrow" pitchFamily="34" charset="0"/>
                <a:cs typeface="Times New Roman" pitchFamily="18" charset="0"/>
              </a:defRPr>
            </a:lvl2pPr>
            <a:lvl3pPr algn="l" rtl="0" eaLnBrk="1" fontAlgn="base" hangingPunct="1">
              <a:spcBef>
                <a:spcPct val="0"/>
              </a:spcBef>
              <a:spcAft>
                <a:spcPct val="0"/>
              </a:spcAft>
              <a:defRPr sz="4000" b="1">
                <a:solidFill>
                  <a:schemeClr val="tx2"/>
                </a:solidFill>
                <a:latin typeface="Arial Narrow" pitchFamily="34" charset="0"/>
                <a:cs typeface="Times New Roman" pitchFamily="18" charset="0"/>
              </a:defRPr>
            </a:lvl3pPr>
            <a:lvl4pPr algn="l" rtl="0" eaLnBrk="1" fontAlgn="base" hangingPunct="1">
              <a:spcBef>
                <a:spcPct val="0"/>
              </a:spcBef>
              <a:spcAft>
                <a:spcPct val="0"/>
              </a:spcAft>
              <a:defRPr sz="4000" b="1">
                <a:solidFill>
                  <a:schemeClr val="tx2"/>
                </a:solidFill>
                <a:latin typeface="Arial Narrow" pitchFamily="34" charset="0"/>
                <a:cs typeface="Times New Roman" pitchFamily="18" charset="0"/>
              </a:defRPr>
            </a:lvl4pPr>
            <a:lvl5pPr algn="l" rtl="0" eaLnBrk="1" fontAlgn="base" hangingPunct="1">
              <a:spcBef>
                <a:spcPct val="0"/>
              </a:spcBef>
              <a:spcAft>
                <a:spcPct val="0"/>
              </a:spcAft>
              <a:defRPr sz="4000" b="1">
                <a:solidFill>
                  <a:schemeClr val="tx2"/>
                </a:solidFill>
                <a:latin typeface="Arial Narrow" pitchFamily="34" charset="0"/>
                <a:cs typeface="Times New Roman" pitchFamily="18" charset="0"/>
              </a:defRPr>
            </a:lvl5pPr>
            <a:lvl6pPr marL="457200" algn="l" rtl="0" eaLnBrk="1" fontAlgn="base" hangingPunct="1">
              <a:spcBef>
                <a:spcPct val="0"/>
              </a:spcBef>
              <a:spcAft>
                <a:spcPct val="0"/>
              </a:spcAft>
              <a:defRPr sz="4000" b="1">
                <a:solidFill>
                  <a:schemeClr val="tx2"/>
                </a:solidFill>
                <a:latin typeface="Arial Narrow" pitchFamily="34" charset="0"/>
                <a:cs typeface="Times New Roman" pitchFamily="18" charset="0"/>
              </a:defRPr>
            </a:lvl6pPr>
            <a:lvl7pPr marL="914400" algn="l" rtl="0" eaLnBrk="1" fontAlgn="base" hangingPunct="1">
              <a:spcBef>
                <a:spcPct val="0"/>
              </a:spcBef>
              <a:spcAft>
                <a:spcPct val="0"/>
              </a:spcAft>
              <a:defRPr sz="4000" b="1">
                <a:solidFill>
                  <a:schemeClr val="tx2"/>
                </a:solidFill>
                <a:latin typeface="Arial Narrow" pitchFamily="34" charset="0"/>
                <a:cs typeface="Times New Roman" pitchFamily="18" charset="0"/>
              </a:defRPr>
            </a:lvl7pPr>
            <a:lvl8pPr marL="1371600" algn="l" rtl="0" eaLnBrk="1" fontAlgn="base" hangingPunct="1">
              <a:spcBef>
                <a:spcPct val="0"/>
              </a:spcBef>
              <a:spcAft>
                <a:spcPct val="0"/>
              </a:spcAft>
              <a:defRPr sz="4000" b="1">
                <a:solidFill>
                  <a:schemeClr val="tx2"/>
                </a:solidFill>
                <a:latin typeface="Arial Narrow" pitchFamily="34" charset="0"/>
                <a:cs typeface="Times New Roman" pitchFamily="18" charset="0"/>
              </a:defRPr>
            </a:lvl8pPr>
            <a:lvl9pPr marL="1828800" algn="l" rtl="0" eaLnBrk="1" fontAlgn="base" hangingPunct="1">
              <a:spcBef>
                <a:spcPct val="0"/>
              </a:spcBef>
              <a:spcAft>
                <a:spcPct val="0"/>
              </a:spcAft>
              <a:defRPr sz="4000" b="1">
                <a:solidFill>
                  <a:schemeClr val="tx2"/>
                </a:solidFill>
                <a:latin typeface="Arial Narrow" pitchFamily="34" charset="0"/>
                <a:cs typeface="Times New Roman" pitchFamily="18" charset="0"/>
              </a:defRPr>
            </a:lvl9pPr>
          </a:lstStyle>
          <a:p>
            <a:pPr algn="ctr"/>
            <a:r>
              <a:rPr lang="fr-FR" sz="3200" kern="0" dirty="0">
                <a:solidFill>
                  <a:schemeClr val="tx1"/>
                </a:solidFill>
                <a:latin typeface="Arial Narrow" panose="020B0606020202030204" pitchFamily="34" charset="0"/>
                <a:cs typeface="Aharoni" panose="02010803020104030203" pitchFamily="2" charset="-79"/>
              </a:rPr>
              <a:t>REPUBLIQUE DU BURUNDI </a:t>
            </a:r>
          </a:p>
        </p:txBody>
      </p:sp>
      <p:sp>
        <p:nvSpPr>
          <p:cNvPr id="8" name="Rectangle 7"/>
          <p:cNvSpPr/>
          <p:nvPr/>
        </p:nvSpPr>
        <p:spPr>
          <a:xfrm>
            <a:off x="3511729" y="1223568"/>
            <a:ext cx="5693231" cy="707886"/>
          </a:xfrm>
          <a:prstGeom prst="rect">
            <a:avLst/>
          </a:prstGeom>
        </p:spPr>
        <p:txBody>
          <a:bodyPr wrap="square">
            <a:spAutoFit/>
          </a:bodyPr>
          <a:lstStyle/>
          <a:p>
            <a:pPr algn="ctr"/>
            <a:r>
              <a:rPr lang="fr-FR" sz="2000" kern="0" dirty="0">
                <a:latin typeface="Arial" panose="020B0604020202020204" pitchFamily="34" charset="0"/>
                <a:cs typeface="Arial" panose="020B0604020202020204" pitchFamily="34" charset="0"/>
              </a:rPr>
              <a:t>MINISTERE DE LA SANTE PUBLIQUE ET DE LA LUTTE CONTRE LE SIDA</a:t>
            </a:r>
          </a:p>
        </p:txBody>
      </p:sp>
      <p:cxnSp>
        <p:nvCxnSpPr>
          <p:cNvPr id="22" name="Connecteur droit 21"/>
          <p:cNvCxnSpPr/>
          <p:nvPr/>
        </p:nvCxnSpPr>
        <p:spPr bwMode="auto">
          <a:xfrm>
            <a:off x="4767263" y="1196975"/>
            <a:ext cx="2286000" cy="0"/>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25" name="Connecteur droit 24"/>
          <p:cNvCxnSpPr>
            <a:cxnSpLocks/>
          </p:cNvCxnSpPr>
          <p:nvPr/>
        </p:nvCxnSpPr>
        <p:spPr bwMode="auto">
          <a:xfrm flipV="1">
            <a:off x="2243139" y="2447309"/>
            <a:ext cx="7921625" cy="4188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4" name="Rectangle 33"/>
          <p:cNvSpPr/>
          <p:nvPr/>
        </p:nvSpPr>
        <p:spPr bwMode="auto">
          <a:xfrm>
            <a:off x="91440" y="80867"/>
            <a:ext cx="12100560" cy="428625"/>
          </a:xfrm>
          <a:prstGeom prst="rect">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fr-FR" sz="2400" dirty="0">
              <a:latin typeface="Times New Roman" pitchFamily="18" charset="0"/>
              <a:cs typeface="Times New Roman" pitchFamily="18" charset="0"/>
            </a:endParaRPr>
          </a:p>
        </p:txBody>
      </p:sp>
      <p:sp>
        <p:nvSpPr>
          <p:cNvPr id="32" name="Rectangle 31"/>
          <p:cNvSpPr/>
          <p:nvPr/>
        </p:nvSpPr>
        <p:spPr bwMode="auto">
          <a:xfrm>
            <a:off x="53561" y="6380705"/>
            <a:ext cx="12100560" cy="428625"/>
          </a:xfrm>
          <a:prstGeom prst="rect">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fr-FR" sz="2400" dirty="0">
              <a:latin typeface="Times New Roman" pitchFamily="18" charset="0"/>
              <a:cs typeface="Times New Roman" pitchFamily="18" charset="0"/>
            </a:endParaRPr>
          </a:p>
        </p:txBody>
      </p:sp>
      <p:sp>
        <p:nvSpPr>
          <p:cNvPr id="12" name="Rectangle 11"/>
          <p:cNvSpPr/>
          <p:nvPr/>
        </p:nvSpPr>
        <p:spPr>
          <a:xfrm>
            <a:off x="2750600" y="2833773"/>
            <a:ext cx="7414163" cy="2123658"/>
          </a:xfrm>
          <a:prstGeom prst="rect">
            <a:avLst/>
          </a:prstGeom>
        </p:spPr>
        <p:txBody>
          <a:bodyPr wrap="square">
            <a:spAutoFit/>
          </a:bodyPr>
          <a:lstStyle/>
          <a:p>
            <a:pPr algn="ctr"/>
            <a:r>
              <a:rPr lang="fr-FR" altLang="fr-FR" sz="2400" b="1" dirty="0">
                <a:latin typeface="Arial Narrow" panose="020B0606020202030204" pitchFamily="34" charset="0"/>
                <a:cs typeface="Aparajita" panose="020B0604020202020204" pitchFamily="34" charset="0"/>
              </a:rPr>
              <a:t>PROGRAMME ELARGI DE VACCINATION </a:t>
            </a:r>
          </a:p>
          <a:p>
            <a:pPr algn="ctr"/>
            <a:r>
              <a:rPr lang="fr-FR" sz="2400" b="1" dirty="0">
                <a:latin typeface="Arial Narrow" panose="020B0606020202030204" pitchFamily="34" charset="0"/>
                <a:cs typeface="Aparajita" panose="020B0604020202020204" pitchFamily="34" charset="0"/>
              </a:rPr>
              <a:t>PEV BURUNDI</a:t>
            </a:r>
          </a:p>
          <a:p>
            <a:pPr algn="ctr"/>
            <a:endParaRPr lang="fr-FR" sz="2800" b="1" dirty="0">
              <a:latin typeface="Arial Narrow" panose="020B0606020202030204" pitchFamily="34" charset="0"/>
              <a:cs typeface="Aparajita" panose="020B0604020202020204" pitchFamily="34" charset="0"/>
            </a:endParaRPr>
          </a:p>
          <a:p>
            <a:pPr algn="ctr"/>
            <a:r>
              <a:rPr lang="fr-FR" sz="2800" b="1" dirty="0">
                <a:effectLst>
                  <a:outerShdw blurRad="38100" dist="38100" dir="2700000" algn="tl">
                    <a:srgbClr val="000000">
                      <a:alpha val="43137"/>
                    </a:srgbClr>
                  </a:outerShdw>
                </a:effectLst>
                <a:latin typeface="Arial Narrow" panose="020B0606020202030204" pitchFamily="34" charset="0"/>
                <a:cs typeface="Aparajita" panose="020B0604020202020204" pitchFamily="34" charset="0"/>
              </a:rPr>
              <a:t>Performances du PEV </a:t>
            </a:r>
            <a:r>
              <a:rPr lang="fr-FR" sz="2800" b="1" dirty="0" smtClean="0">
                <a:effectLst>
                  <a:outerShdw blurRad="38100" dist="38100" dir="2700000" algn="tl">
                    <a:srgbClr val="000000">
                      <a:alpha val="43137"/>
                    </a:srgbClr>
                  </a:outerShdw>
                </a:effectLst>
                <a:latin typeface="Arial Narrow" panose="020B0606020202030204" pitchFamily="34" charset="0"/>
                <a:cs typeface="Aparajita" panose="020B0604020202020204" pitchFamily="34" charset="0"/>
              </a:rPr>
              <a:t>de </a:t>
            </a:r>
            <a:r>
              <a:rPr lang="fr-FR" sz="2800" b="1" dirty="0" err="1" smtClean="0">
                <a:effectLst>
                  <a:outerShdw blurRad="38100" dist="38100" dir="2700000" algn="tl">
                    <a:srgbClr val="000000">
                      <a:alpha val="43137"/>
                    </a:srgbClr>
                  </a:outerShdw>
                </a:effectLst>
                <a:latin typeface="Arial Narrow" panose="020B0606020202030204" pitchFamily="34" charset="0"/>
                <a:cs typeface="Aparajita" panose="020B0604020202020204" pitchFamily="34" charset="0"/>
              </a:rPr>
              <a:t>Janvier_Avril</a:t>
            </a:r>
            <a:r>
              <a:rPr lang="fr-FR" sz="2800" b="1" dirty="0" smtClean="0">
                <a:effectLst>
                  <a:outerShdw blurRad="38100" dist="38100" dir="2700000" algn="tl">
                    <a:srgbClr val="000000">
                      <a:alpha val="43137"/>
                    </a:srgbClr>
                  </a:outerShdw>
                </a:effectLst>
                <a:latin typeface="Arial Narrow" panose="020B0606020202030204" pitchFamily="34" charset="0"/>
                <a:cs typeface="Aparajita" panose="020B0604020202020204" pitchFamily="34" charset="0"/>
              </a:rPr>
              <a:t> </a:t>
            </a:r>
            <a:r>
              <a:rPr lang="fr-FR" sz="2800" b="1" dirty="0" smtClean="0">
                <a:effectLst>
                  <a:outerShdw blurRad="38100" dist="38100" dir="2700000" algn="tl">
                    <a:srgbClr val="000000">
                      <a:alpha val="43137"/>
                    </a:srgbClr>
                  </a:outerShdw>
                </a:effectLst>
                <a:latin typeface="Arial Narrow" panose="020B0606020202030204" pitchFamily="34" charset="0"/>
                <a:cs typeface="Aparajita" panose="020B0604020202020204" pitchFamily="34" charset="0"/>
              </a:rPr>
              <a:t>2023</a:t>
            </a:r>
          </a:p>
          <a:p>
            <a:pPr algn="ctr"/>
            <a:endParaRPr lang="fr-FR" sz="2800" b="1" dirty="0" smtClean="0">
              <a:latin typeface="Arial Narrow" panose="020B0606020202030204" pitchFamily="34" charset="0"/>
              <a:cs typeface="Aparajita" panose="020B0604020202020204" pitchFamily="34" charset="0"/>
            </a:endParaRPr>
          </a:p>
        </p:txBody>
      </p:sp>
      <p:sp>
        <p:nvSpPr>
          <p:cNvPr id="15" name="Rectangle 14"/>
          <p:cNvSpPr/>
          <p:nvPr/>
        </p:nvSpPr>
        <p:spPr>
          <a:xfrm>
            <a:off x="7053264" y="5790505"/>
            <a:ext cx="3133330" cy="219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600" b="1" dirty="0" smtClean="0">
                <a:solidFill>
                  <a:schemeClr val="tx1"/>
                </a:solidFill>
                <a:latin typeface="Calibri Light" panose="020F0302020204030204" pitchFamily="34" charset="0"/>
              </a:rPr>
              <a:t>Date de mise à jour </a:t>
            </a:r>
            <a:r>
              <a:rPr lang="fr-FR" sz="1600" b="1" dirty="0" smtClean="0">
                <a:solidFill>
                  <a:schemeClr val="tx1"/>
                </a:solidFill>
                <a:latin typeface="Calibri Light" panose="020F0302020204030204" pitchFamily="34" charset="0"/>
              </a:rPr>
              <a:t>Juin</a:t>
            </a:r>
            <a:r>
              <a:rPr lang="fr-FR" sz="1600" b="1" dirty="0" smtClean="0">
                <a:solidFill>
                  <a:schemeClr val="tx1"/>
                </a:solidFill>
                <a:latin typeface="Calibri Light" panose="020F0302020204030204" pitchFamily="34" charset="0"/>
              </a:rPr>
              <a:t> </a:t>
            </a:r>
            <a:r>
              <a:rPr lang="fr-FR" sz="1600" b="1" dirty="0" smtClean="0">
                <a:solidFill>
                  <a:schemeClr val="tx1"/>
                </a:solidFill>
                <a:latin typeface="Calibri Light" panose="020F0302020204030204" pitchFamily="34" charset="0"/>
              </a:rPr>
              <a:t>2023</a:t>
            </a:r>
            <a:endParaRPr lang="fr-FR" sz="1600" b="1" dirty="0">
              <a:solidFill>
                <a:schemeClr val="tx1"/>
              </a:solidFill>
              <a:latin typeface="Calibri Light" panose="020F0302020204030204" pitchFamily="34" charset="0"/>
            </a:endParaRPr>
          </a:p>
        </p:txBody>
      </p:sp>
      <p:sp>
        <p:nvSpPr>
          <p:cNvPr id="18" name="Rectangle 17"/>
          <p:cNvSpPr/>
          <p:nvPr/>
        </p:nvSpPr>
        <p:spPr>
          <a:xfrm>
            <a:off x="2133672" y="1990379"/>
            <a:ext cx="7868122" cy="410882"/>
          </a:xfrm>
          <a:prstGeom prst="rect">
            <a:avLst/>
          </a:prstGeom>
        </p:spPr>
        <p:txBody>
          <a:bodyPr wrap="square">
            <a:spAutoFit/>
          </a:bodyPr>
          <a:lstStyle/>
          <a:p>
            <a:pPr algn="ctr">
              <a:lnSpc>
                <a:spcPct val="115000"/>
              </a:lnSpc>
              <a:spcAft>
                <a:spcPts val="1000"/>
              </a:spcAft>
            </a:pPr>
            <a:r>
              <a:rPr lang="fr-FR" b="1" dirty="0">
                <a:latin typeface="Calibri" panose="020F0502020204030204" pitchFamily="34" charset="0"/>
                <a:ea typeface="Calibri" panose="020F0502020204030204" pitchFamily="34" charset="0"/>
                <a:cs typeface="Calibri" panose="020F0502020204030204" pitchFamily="34" charset="0"/>
              </a:rPr>
              <a:t>DIRECTION GENERALE DES SERVICES DE SANTE ET DE LA LUTTE CONTRE LE SIDA</a:t>
            </a:r>
          </a:p>
        </p:txBody>
      </p:sp>
      <p:pic>
        <p:nvPicPr>
          <p:cNvPr id="13" name="Picture 1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9509" y="536781"/>
            <a:ext cx="1238161" cy="1453598"/>
          </a:xfrm>
          <a:prstGeom prst="rect">
            <a:avLst/>
          </a:prstGeom>
          <a:noFill/>
          <a:ln>
            <a:noFill/>
          </a:ln>
        </p:spPr>
      </p:pic>
      <p:pic>
        <p:nvPicPr>
          <p:cNvPr id="19" name="Picture 18"/>
          <p:cNvPicPr>
            <a:picLocks noChangeAspect="1"/>
          </p:cNvPicPr>
          <p:nvPr/>
        </p:nvPicPr>
        <p:blipFill>
          <a:blip r:embed="rId4"/>
          <a:stretch>
            <a:fillRect/>
          </a:stretch>
        </p:blipFill>
        <p:spPr>
          <a:xfrm>
            <a:off x="53561" y="507433"/>
            <a:ext cx="1981372" cy="1060796"/>
          </a:xfrm>
          <a:prstGeom prst="rect">
            <a:avLst/>
          </a:prstGeom>
          <a:ln>
            <a:noFill/>
          </a:ln>
          <a:effectLst>
            <a:softEdge rad="112500"/>
          </a:effectLst>
        </p:spPr>
      </p:pic>
    </p:spTree>
    <p:extLst>
      <p:ext uri="{BB962C8B-B14F-4D97-AF65-F5344CB8AC3E}">
        <p14:creationId xmlns:p14="http://schemas.microsoft.com/office/powerpoint/2010/main" val="27580647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838200" y="365125"/>
            <a:ext cx="10515600" cy="893404"/>
          </a:xfrm>
          <a:solidFill>
            <a:srgbClr val="92D050"/>
          </a:solidFill>
        </p:spPr>
        <p:txBody>
          <a:bodyPr>
            <a:normAutofit/>
          </a:bodyPr>
          <a:lstStyle/>
          <a:p>
            <a:r>
              <a:rPr lang="fr-FR" dirty="0" smtClean="0"/>
              <a:t>	Cohorte d’enfants non vaccinés au RR2</a:t>
            </a:r>
            <a:endParaRPr lang="fr-FR" dirty="0"/>
          </a:p>
        </p:txBody>
      </p:sp>
      <p:sp>
        <p:nvSpPr>
          <p:cNvPr id="5" name="ZoneTexte 4"/>
          <p:cNvSpPr txBox="1"/>
          <p:nvPr/>
        </p:nvSpPr>
        <p:spPr>
          <a:xfrm>
            <a:off x="540774" y="5517740"/>
            <a:ext cx="11415251" cy="923330"/>
          </a:xfrm>
          <a:prstGeom prst="rect">
            <a:avLst/>
          </a:prstGeom>
          <a:noFill/>
        </p:spPr>
        <p:txBody>
          <a:bodyPr wrap="square" rtlCol="0">
            <a:spAutoFit/>
          </a:bodyPr>
          <a:lstStyle/>
          <a:p>
            <a:r>
              <a:rPr lang="fr-FR" dirty="0" smtClean="0"/>
              <a:t>Il s’agit des DS avec </a:t>
            </a:r>
            <a:r>
              <a:rPr lang="fr-FR" dirty="0" smtClean="0">
                <a:solidFill>
                  <a:srgbClr val="FF0000"/>
                </a:solidFill>
              </a:rPr>
              <a:t>un nombre négatif </a:t>
            </a:r>
            <a:r>
              <a:rPr lang="fr-FR" dirty="0" smtClean="0"/>
              <a:t>d’ </a:t>
            </a:r>
            <a:r>
              <a:rPr lang="fr-FR" dirty="0"/>
              <a:t>enfants vaccinés au RR1 de </a:t>
            </a:r>
            <a:r>
              <a:rPr lang="fr-FR" dirty="0" smtClean="0"/>
              <a:t>Février </a:t>
            </a:r>
            <a:r>
              <a:rPr lang="fr-FR" dirty="0" smtClean="0"/>
              <a:t>à </a:t>
            </a:r>
            <a:r>
              <a:rPr lang="fr-FR" dirty="0" err="1" smtClean="0"/>
              <a:t>Juilet</a:t>
            </a:r>
            <a:r>
              <a:rPr lang="fr-FR" dirty="0" smtClean="0"/>
              <a:t> </a:t>
            </a:r>
            <a:r>
              <a:rPr lang="fr-FR" dirty="0" smtClean="0"/>
              <a:t>2022 </a:t>
            </a:r>
            <a:r>
              <a:rPr lang="fr-FR" dirty="0"/>
              <a:t>mais non vaccinés au RR2, neuf mois plus tard (de </a:t>
            </a:r>
            <a:r>
              <a:rPr lang="fr-FR" dirty="0" smtClean="0"/>
              <a:t>Novembre</a:t>
            </a:r>
            <a:r>
              <a:rPr lang="fr-FR" dirty="0" smtClean="0"/>
              <a:t> </a:t>
            </a:r>
            <a:r>
              <a:rPr lang="fr-FR" dirty="0"/>
              <a:t>2022 à </a:t>
            </a:r>
            <a:r>
              <a:rPr lang="fr-FR" dirty="0" smtClean="0"/>
              <a:t>Mars 2023). La qualité des données est à vérifier dans ces DS (exactitude). Il faut aussi faire la triangulation des enfants vaccinés avec le nombre de doses de vaccins sorties.</a:t>
            </a:r>
            <a:endParaRPr lang="fr-FR" dirty="0"/>
          </a:p>
        </p:txBody>
      </p:sp>
      <p:graphicFrame>
        <p:nvGraphicFramePr>
          <p:cNvPr id="7" name="Graphique 6"/>
          <p:cNvGraphicFramePr>
            <a:graphicFrameLocks/>
          </p:cNvGraphicFramePr>
          <p:nvPr>
            <p:extLst>
              <p:ext uri="{D42A27DB-BD31-4B8C-83A1-F6EECF244321}">
                <p14:modId xmlns:p14="http://schemas.microsoft.com/office/powerpoint/2010/main" val="289754677"/>
              </p:ext>
            </p:extLst>
          </p:nvPr>
        </p:nvGraphicFramePr>
        <p:xfrm>
          <a:off x="695739" y="1610139"/>
          <a:ext cx="8984974" cy="34488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92918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1"/>
          <p:cNvSpPr>
            <a:spLocks noGrp="1"/>
          </p:cNvSpPr>
          <p:nvPr>
            <p:ph type="title"/>
          </p:nvPr>
        </p:nvSpPr>
        <p:spPr>
          <a:xfrm>
            <a:off x="0" y="2758949"/>
            <a:ext cx="12096205" cy="535531"/>
          </a:xfrm>
          <a:ln/>
        </p:spPr>
        <p:style>
          <a:lnRef idx="0">
            <a:schemeClr val="accent1"/>
          </a:lnRef>
          <a:fillRef idx="3">
            <a:schemeClr val="accent1"/>
          </a:fillRef>
          <a:effectRef idx="3">
            <a:schemeClr val="accent1"/>
          </a:effectRef>
          <a:fontRef idx="minor">
            <a:schemeClr val="lt1"/>
          </a:fontRef>
        </p:style>
        <p:txBody>
          <a:bodyPr anchor="ctr"/>
          <a:lstStyle/>
          <a:p>
            <a:pPr algn="ctr"/>
            <a:r>
              <a:rPr lang="fr-FR" sz="3200" b="1" dirty="0">
                <a:ln w="0"/>
                <a:solidFill>
                  <a:schemeClr val="bg1"/>
                </a:solidFill>
                <a:effectLst>
                  <a:outerShdw blurRad="38100" dist="19050" dir="2700000" algn="tl" rotWithShape="0">
                    <a:schemeClr val="dk1">
                      <a:alpha val="40000"/>
                    </a:schemeClr>
                  </a:outerShdw>
                </a:effectLst>
              </a:rPr>
              <a:t>SURVEILLANCE DES </a:t>
            </a:r>
            <a:r>
              <a:rPr lang="fr-FR" sz="3200" b="1" dirty="0" smtClean="0">
                <a:ln w="0"/>
                <a:solidFill>
                  <a:schemeClr val="bg1"/>
                </a:solidFill>
                <a:effectLst>
                  <a:outerShdw blurRad="38100" dist="19050" dir="2700000" algn="tl" rotWithShape="0">
                    <a:schemeClr val="dk1">
                      <a:alpha val="40000"/>
                    </a:schemeClr>
                  </a:outerShdw>
                </a:effectLst>
              </a:rPr>
              <a:t>MEV</a:t>
            </a:r>
            <a:endParaRPr lang="fr-FR" sz="3200" b="1"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6775321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Grp="1"/>
          </p:cNvSpPr>
          <p:nvPr>
            <p:ph idx="1"/>
          </p:nvPr>
        </p:nvSpPr>
        <p:spPr>
          <a:xfrm>
            <a:off x="1452563" y="482600"/>
            <a:ext cx="9144001" cy="6381750"/>
          </a:xfrm>
        </p:spPr>
        <p:txBody>
          <a:bodyPr rtlCol="0">
            <a:normAutofit/>
          </a:bodyPr>
          <a:lstStyle>
            <a:lvl1pPr>
              <a:defRPr sz="3200">
                <a:solidFill>
                  <a:srgbClr val="000000"/>
                </a:solidFill>
                <a:latin typeface="Arial" charset="0"/>
              </a:defRPr>
            </a:lvl1pPr>
            <a:lvl2pPr marL="400050">
              <a:defRPr sz="2800">
                <a:solidFill>
                  <a:srgbClr val="000000"/>
                </a:solidFill>
                <a:latin typeface="Arial" charset="0"/>
              </a:defRPr>
            </a:lvl2pPr>
            <a:lvl3pPr indent="-342900">
              <a:defRPr sz="2400">
                <a:solidFill>
                  <a:srgbClr val="000000"/>
                </a:solidFill>
                <a:latin typeface="Arial" charset="0"/>
              </a:defRPr>
            </a:lvl3pPr>
            <a:lvl4pPr>
              <a:defRPr sz="2000">
                <a:solidFill>
                  <a:srgbClr val="000000"/>
                </a:solidFill>
                <a:latin typeface="Arial" charset="0"/>
              </a:defRPr>
            </a:lvl4pPr>
            <a:lvl5pPr>
              <a:defRPr sz="2000">
                <a:solidFill>
                  <a:srgbClr val="000000"/>
                </a:solidFill>
                <a:latin typeface="Arial" charset="0"/>
              </a:defRPr>
            </a:lvl5pPr>
            <a:lvl6pPr>
              <a:defRPr sz="2000">
                <a:solidFill>
                  <a:srgbClr val="000000"/>
                </a:solidFill>
                <a:latin typeface="Arial" charset="0"/>
              </a:defRPr>
            </a:lvl6pPr>
            <a:lvl7pPr>
              <a:defRPr sz="2000">
                <a:solidFill>
                  <a:srgbClr val="000000"/>
                </a:solidFill>
                <a:latin typeface="Arial" charset="0"/>
              </a:defRPr>
            </a:lvl7pPr>
            <a:lvl8pPr>
              <a:defRPr sz="2000">
                <a:solidFill>
                  <a:srgbClr val="000000"/>
                </a:solidFill>
                <a:latin typeface="Arial" charset="0"/>
              </a:defRPr>
            </a:lvl8pPr>
            <a:lvl9pPr>
              <a:defRPr sz="2000">
                <a:solidFill>
                  <a:srgbClr val="000000"/>
                </a:solidFill>
                <a:latin typeface="Arial" charset="0"/>
              </a:defRPr>
            </a:lvl9pPr>
          </a:lstStyle>
          <a:p>
            <a:pPr marL="0" indent="0">
              <a:spcBef>
                <a:spcPts val="500"/>
              </a:spcBef>
              <a:buClr>
                <a:schemeClr val="tx1"/>
              </a:buClr>
              <a:buSzPct val="140000"/>
              <a:buNone/>
              <a:defRPr/>
            </a:pPr>
            <a:endParaRPr sz="100" b="1" dirty="0">
              <a:solidFill>
                <a:srgbClr val="C00000"/>
              </a:solidFill>
              <a:latin typeface="Comic Sans MS" pitchFamily="66" charset="0"/>
            </a:endParaRPr>
          </a:p>
          <a:p>
            <a:pPr>
              <a:spcBef>
                <a:spcPts val="500"/>
              </a:spcBef>
              <a:buClr>
                <a:schemeClr val="tx1"/>
              </a:buClr>
              <a:buSzPct val="120000"/>
              <a:buNone/>
              <a:defRPr/>
            </a:pPr>
            <a:endParaRPr sz="2000" b="1" dirty="0">
              <a:solidFill>
                <a:srgbClr val="009900"/>
              </a:solidFill>
              <a:latin typeface="Comic Sans MS" pitchFamily="66" charset="0"/>
            </a:endParaRPr>
          </a:p>
        </p:txBody>
      </p:sp>
      <p:sp>
        <p:nvSpPr>
          <p:cNvPr id="7172"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fld id="{7062F664-7210-4AC7-B265-E9A416464D0F}" type="slidenum">
              <a:rPr lang="fr-FR" altLang="fr-FR" sz="1200" b="1">
                <a:solidFill>
                  <a:srgbClr val="000000"/>
                </a:solidFill>
                <a:latin typeface="Arial" panose="020B0604020202020204" pitchFamily="34" charset="0"/>
              </a:rPr>
              <a:pPr>
                <a:spcBef>
                  <a:spcPct val="0"/>
                </a:spcBef>
                <a:buNone/>
                <a:defRPr/>
              </a:pPr>
              <a:t>12</a:t>
            </a:fld>
            <a:endParaRPr lang="fr-FR" altLang="fr-FR" sz="1200" b="1">
              <a:solidFill>
                <a:srgbClr val="000000"/>
              </a:solidFill>
              <a:latin typeface="Arial" panose="020B0604020202020204" pitchFamily="34" charset="0"/>
            </a:endParaRPr>
          </a:p>
        </p:txBody>
      </p:sp>
      <p:sp>
        <p:nvSpPr>
          <p:cNvPr id="6" name="Titre 1">
            <a:extLst>
              <a:ext uri="{FF2B5EF4-FFF2-40B4-BE49-F238E27FC236}">
                <a16:creationId xmlns="" xmlns:a16="http://schemas.microsoft.com/office/drawing/2014/main" id="{A8503C61-5C36-4022-A0BA-74C9A538C8DA}"/>
              </a:ext>
            </a:extLst>
          </p:cNvPr>
          <p:cNvSpPr txBox="1">
            <a:spLocks/>
          </p:cNvSpPr>
          <p:nvPr/>
        </p:nvSpPr>
        <p:spPr>
          <a:xfrm>
            <a:off x="1583405" y="-99392"/>
            <a:ext cx="9036051" cy="936104"/>
          </a:xfrm>
          <a:prstGeom prst="rect">
            <a:avLst/>
          </a:prstGeom>
          <a:solidFill>
            <a:srgbClr val="00B0F0"/>
          </a:solidFill>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lvl1pPr marL="42703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20279" algn="ctr" defTabSz="685800">
              <a:lnSpc>
                <a:spcPts val="1575"/>
              </a:lnSpc>
              <a:defRPr/>
            </a:pPr>
            <a:endParaRPr lang="fr-FR" altLang="fr-FR" sz="2400" b="1" dirty="0">
              <a:solidFill>
                <a:srgbClr val="FFFFFF"/>
              </a:solidFill>
              <a:latin typeface="Arial Rounded MT Bold" panose="020F0704030504030204" pitchFamily="34" charset="0"/>
              <a:ea typeface="Calibri" panose="020F0502020204030204" pitchFamily="34" charset="0"/>
              <a:cs typeface="Calibri" panose="020F0502020204030204" pitchFamily="34" charset="0"/>
            </a:endParaRPr>
          </a:p>
          <a:p>
            <a:pPr marL="320279" algn="ctr" defTabSz="685800">
              <a:defRPr/>
            </a:pPr>
            <a:r>
              <a:rPr lang="fr-BE" sz="2400" b="1" dirty="0">
                <a:solidFill>
                  <a:prstClr val="white"/>
                </a:solidFill>
                <a:latin typeface="Comic Sans MS" pitchFamily="66" charset="0"/>
              </a:rPr>
              <a:t>Points Saillants de la Sem 01_ à la </a:t>
            </a:r>
            <a:r>
              <a:rPr lang="fr-BE" sz="2400" b="1" dirty="0" err="1">
                <a:solidFill>
                  <a:prstClr val="white"/>
                </a:solidFill>
                <a:latin typeface="Comic Sans MS" pitchFamily="66" charset="0"/>
              </a:rPr>
              <a:t>sem</a:t>
            </a:r>
            <a:r>
              <a:rPr lang="fr-BE" sz="2400" b="1" dirty="0">
                <a:solidFill>
                  <a:prstClr val="white"/>
                </a:solidFill>
                <a:latin typeface="Comic Sans MS" pitchFamily="66" charset="0"/>
              </a:rPr>
              <a:t> 23 de 2023</a:t>
            </a:r>
            <a:endParaRPr lang="fr-FR" altLang="fr-FR" sz="2100" b="1" dirty="0">
              <a:solidFill>
                <a:srgbClr val="FF0000"/>
              </a:solidFill>
              <a:latin typeface="Arial Rounded MT Bold" panose="020F0704030504030204" pitchFamily="34" charset="0"/>
            </a:endParaRPr>
          </a:p>
        </p:txBody>
      </p:sp>
      <p:graphicFrame>
        <p:nvGraphicFramePr>
          <p:cNvPr id="3" name="Tableau 2"/>
          <p:cNvGraphicFramePr>
            <a:graphicFrameLocks noGrp="1"/>
          </p:cNvGraphicFramePr>
          <p:nvPr>
            <p:extLst/>
          </p:nvPr>
        </p:nvGraphicFramePr>
        <p:xfrm>
          <a:off x="1631504" y="908721"/>
          <a:ext cx="8965058" cy="5633515"/>
        </p:xfrm>
        <a:graphic>
          <a:graphicData uri="http://schemas.openxmlformats.org/drawingml/2006/table">
            <a:tbl>
              <a:tblPr firstRow="1" bandRow="1">
                <a:tableStyleId>{5C22544A-7EE6-4342-B048-85BDC9FD1C3A}</a:tableStyleId>
              </a:tblPr>
              <a:tblGrid>
                <a:gridCol w="7128792">
                  <a:extLst>
                    <a:ext uri="{9D8B030D-6E8A-4147-A177-3AD203B41FA5}">
                      <a16:colId xmlns="" xmlns:a16="http://schemas.microsoft.com/office/drawing/2014/main" val="1472524413"/>
                    </a:ext>
                  </a:extLst>
                </a:gridCol>
                <a:gridCol w="1836266">
                  <a:extLst>
                    <a:ext uri="{9D8B030D-6E8A-4147-A177-3AD203B41FA5}">
                      <a16:colId xmlns="" xmlns:a16="http://schemas.microsoft.com/office/drawing/2014/main" val="688416541"/>
                    </a:ext>
                  </a:extLst>
                </a:gridCol>
              </a:tblGrid>
              <a:tr h="792088">
                <a:tc>
                  <a:txBody>
                    <a:bodyPr/>
                    <a:lstStyle/>
                    <a:p>
                      <a:pPr algn="l" fontAlgn="b"/>
                      <a:r>
                        <a:rPr lang="fr-FR" sz="1600" u="none" strike="noStrike" dirty="0">
                          <a:effectLst/>
                          <a:latin typeface="Comic Sans MS" panose="030F0702030302020204" pitchFamily="66" charset="0"/>
                        </a:rPr>
                        <a:t>Indicateurs</a:t>
                      </a:r>
                      <a:endParaRPr lang="fr-FR" sz="1600" b="0" i="0" u="none" strike="noStrike" dirty="0">
                        <a:solidFill>
                          <a:srgbClr val="000000"/>
                        </a:solidFill>
                        <a:effectLst/>
                        <a:latin typeface="Comic Sans MS" panose="030F0702030302020204" pitchFamily="66" charset="0"/>
                      </a:endParaRPr>
                    </a:p>
                  </a:txBody>
                  <a:tcPr marL="6350" marR="6350" marT="6350" marB="0" anchor="b"/>
                </a:tc>
                <a:tc>
                  <a:txBody>
                    <a:bodyPr/>
                    <a:lstStyle/>
                    <a:p>
                      <a:pPr algn="l" fontAlgn="b"/>
                      <a:r>
                        <a:rPr lang="fr-FR" sz="1600" u="none" strike="noStrike" dirty="0">
                          <a:effectLst/>
                          <a:latin typeface="Comic Sans MS" panose="030F0702030302020204" pitchFamily="66" charset="0"/>
                        </a:rPr>
                        <a:t>Sem 01_ 23_2023</a:t>
                      </a:r>
                      <a:endParaRPr lang="fr-FR" sz="1600" b="0" i="0" u="none" strike="noStrike" dirty="0">
                        <a:solidFill>
                          <a:srgbClr val="000000"/>
                        </a:solidFill>
                        <a:effectLst/>
                        <a:latin typeface="Comic Sans MS" panose="030F0702030302020204" pitchFamily="66" charset="0"/>
                      </a:endParaRPr>
                    </a:p>
                  </a:txBody>
                  <a:tcPr marL="6350" marR="6350" marT="6350" marB="0" anchor="b"/>
                </a:tc>
                <a:extLst>
                  <a:ext uri="{0D108BD9-81ED-4DB2-BD59-A6C34878D82A}">
                    <a16:rowId xmlns="" xmlns:a16="http://schemas.microsoft.com/office/drawing/2014/main" val="2775091251"/>
                  </a:ext>
                </a:extLst>
              </a:tr>
              <a:tr h="360018">
                <a:tc>
                  <a:txBody>
                    <a:bodyPr/>
                    <a:lstStyle/>
                    <a:p>
                      <a:pPr marL="0" marR="0" lvl="0" indent="0" algn="l" defTabSz="914400" rtl="0" eaLnBrk="1" fontAlgn="auto" latinLnBrk="0" hangingPunct="1">
                        <a:lnSpc>
                          <a:spcPct val="150000"/>
                        </a:lnSpc>
                        <a:spcBef>
                          <a:spcPts val="200"/>
                        </a:spcBef>
                        <a:spcAft>
                          <a:spcPts val="600"/>
                        </a:spcAft>
                        <a:buClr>
                          <a:srgbClr val="3366CC"/>
                        </a:buClr>
                        <a:buSzPct val="140000"/>
                        <a:buFont typeface="Wingdings" panose="05000000000000000000" pitchFamily="2" charset="2"/>
                        <a:buNone/>
                        <a:tabLst/>
                        <a:defRPr/>
                      </a:pPr>
                      <a:r>
                        <a:rPr kumimoji="0" lang="fr-FR" sz="1600" b="1" i="0" u="none" strike="noStrike" kern="1200" cap="none" spc="0" normalizeH="0" baseline="0" dirty="0">
                          <a:ln>
                            <a:noFill/>
                          </a:ln>
                          <a:solidFill>
                            <a:srgbClr val="1F497D">
                              <a:lumMod val="75000"/>
                            </a:srgbClr>
                          </a:solidFill>
                          <a:effectLst/>
                          <a:uLnTx/>
                          <a:uFillTx/>
                          <a:latin typeface="Comic Sans MS" pitchFamily="66" charset="0"/>
                          <a:ea typeface="+mn-ea"/>
                          <a:cs typeface="+mn-cs"/>
                        </a:rPr>
                        <a:t>Cas de PFA notifiés</a:t>
                      </a:r>
                    </a:p>
                  </a:txBody>
                  <a:tcPr marL="6350" marR="6350" marT="6350" marB="0" anchor="b"/>
                </a:tc>
                <a:tc>
                  <a:txBody>
                    <a:bodyPr/>
                    <a:lstStyle/>
                    <a:p>
                      <a:pPr marL="0" marR="0" lvl="0" indent="0" algn="ctr" defTabSz="914400" rtl="0" eaLnBrk="1" fontAlgn="auto" latinLnBrk="0" hangingPunct="1">
                        <a:lnSpc>
                          <a:spcPct val="150000"/>
                        </a:lnSpc>
                        <a:spcBef>
                          <a:spcPts val="200"/>
                        </a:spcBef>
                        <a:spcAft>
                          <a:spcPts val="600"/>
                        </a:spcAft>
                        <a:buClr>
                          <a:srgbClr val="3366CC"/>
                        </a:buClr>
                        <a:buSzPct val="140000"/>
                        <a:buFont typeface="Wingdings" panose="05000000000000000000" pitchFamily="2" charset="2"/>
                        <a:buNone/>
                        <a:tabLst/>
                        <a:defRPr/>
                      </a:pPr>
                      <a:r>
                        <a:rPr kumimoji="0" lang="fr-FR" sz="1600" b="1" i="0" u="none" strike="noStrike" kern="1200" cap="none" spc="0" normalizeH="0" baseline="0" dirty="0" smtClean="0">
                          <a:ln>
                            <a:noFill/>
                          </a:ln>
                          <a:solidFill>
                            <a:srgbClr val="1F497D">
                              <a:lumMod val="75000"/>
                            </a:srgbClr>
                          </a:solidFill>
                          <a:effectLst/>
                          <a:uLnTx/>
                          <a:uFillTx/>
                          <a:latin typeface="Comic Sans MS" pitchFamily="66" charset="0"/>
                          <a:ea typeface="+mn-ea"/>
                          <a:cs typeface="+mn-cs"/>
                        </a:rPr>
                        <a:t>50</a:t>
                      </a:r>
                      <a:endParaRPr kumimoji="0" lang="fr-FR" sz="1600" b="1" i="0" u="none" strike="noStrike" kern="1200" cap="none" spc="0" normalizeH="0" baseline="0" dirty="0">
                        <a:ln>
                          <a:noFill/>
                        </a:ln>
                        <a:solidFill>
                          <a:srgbClr val="1F497D">
                            <a:lumMod val="75000"/>
                          </a:srgbClr>
                        </a:solidFill>
                        <a:effectLst/>
                        <a:uLnTx/>
                        <a:uFillTx/>
                        <a:latin typeface="Comic Sans MS" pitchFamily="66" charset="0"/>
                        <a:ea typeface="+mn-ea"/>
                        <a:cs typeface="+mn-cs"/>
                      </a:endParaRPr>
                    </a:p>
                  </a:txBody>
                  <a:tcPr marL="6350" marR="6350" marT="6350" marB="0" anchor="b"/>
                </a:tc>
                <a:extLst>
                  <a:ext uri="{0D108BD9-81ED-4DB2-BD59-A6C34878D82A}">
                    <a16:rowId xmlns="" xmlns:a16="http://schemas.microsoft.com/office/drawing/2014/main" val="1911305262"/>
                  </a:ext>
                </a:extLst>
              </a:tr>
              <a:tr h="360018">
                <a:tc>
                  <a:txBody>
                    <a:bodyPr/>
                    <a:lstStyle/>
                    <a:p>
                      <a:pPr marL="0" marR="0" lvl="0" indent="0" algn="l" defTabSz="914400" rtl="0" eaLnBrk="1" fontAlgn="auto" latinLnBrk="0" hangingPunct="1">
                        <a:lnSpc>
                          <a:spcPct val="150000"/>
                        </a:lnSpc>
                        <a:spcBef>
                          <a:spcPts val="200"/>
                        </a:spcBef>
                        <a:spcAft>
                          <a:spcPts val="600"/>
                        </a:spcAft>
                        <a:buClr>
                          <a:srgbClr val="3366CC"/>
                        </a:buClr>
                        <a:buSzPct val="140000"/>
                        <a:buFont typeface="Wingdings" panose="05000000000000000000" pitchFamily="2" charset="2"/>
                        <a:buNone/>
                        <a:tabLst/>
                        <a:defRPr/>
                      </a:pPr>
                      <a:r>
                        <a:rPr kumimoji="0" lang="fr-FR" sz="1600" b="1" i="0" u="none" strike="noStrike" kern="1200" cap="none" spc="0" normalizeH="0" baseline="0" dirty="0">
                          <a:ln>
                            <a:noFill/>
                          </a:ln>
                          <a:solidFill>
                            <a:srgbClr val="1F497D">
                              <a:lumMod val="75000"/>
                            </a:srgbClr>
                          </a:solidFill>
                          <a:effectLst/>
                          <a:uLnTx/>
                          <a:uFillTx/>
                          <a:latin typeface="Comic Sans MS" pitchFamily="66" charset="0"/>
                          <a:ea typeface="+mn-ea"/>
                          <a:cs typeface="+mn-cs"/>
                        </a:rPr>
                        <a:t> Contacts prélevés des cas de PFA inadéquats </a:t>
                      </a:r>
                    </a:p>
                  </a:txBody>
                  <a:tcPr marL="6350" marR="6350" marT="6350" marB="0" anchor="b"/>
                </a:tc>
                <a:tc>
                  <a:txBody>
                    <a:bodyPr/>
                    <a:lstStyle/>
                    <a:p>
                      <a:pPr marL="0" marR="0" lvl="0" indent="0" algn="ctr" defTabSz="914400" rtl="0" eaLnBrk="1" fontAlgn="auto" latinLnBrk="0" hangingPunct="1">
                        <a:lnSpc>
                          <a:spcPct val="150000"/>
                        </a:lnSpc>
                        <a:spcBef>
                          <a:spcPts val="200"/>
                        </a:spcBef>
                        <a:spcAft>
                          <a:spcPts val="600"/>
                        </a:spcAft>
                        <a:buClr>
                          <a:srgbClr val="3366CC"/>
                        </a:buClr>
                        <a:buSzPct val="140000"/>
                        <a:buFont typeface="Wingdings" panose="05000000000000000000" pitchFamily="2" charset="2"/>
                        <a:buNone/>
                        <a:tabLst/>
                        <a:defRPr/>
                      </a:pPr>
                      <a:r>
                        <a:rPr kumimoji="0" lang="fr-FR" sz="1600" b="1" i="0" u="none" strike="noStrike" kern="1200" cap="none" spc="0" normalizeH="0" baseline="0" dirty="0">
                          <a:ln>
                            <a:noFill/>
                          </a:ln>
                          <a:solidFill>
                            <a:srgbClr val="1F497D">
                              <a:lumMod val="75000"/>
                            </a:srgbClr>
                          </a:solidFill>
                          <a:effectLst/>
                          <a:uLnTx/>
                          <a:uFillTx/>
                          <a:latin typeface="Comic Sans MS" pitchFamily="66" charset="0"/>
                          <a:ea typeface="+mn-ea"/>
                          <a:cs typeface="+mn-cs"/>
                        </a:rPr>
                        <a:t>7</a:t>
                      </a:r>
                    </a:p>
                  </a:txBody>
                  <a:tcPr marL="6350" marR="6350" marT="6350" marB="0" anchor="b"/>
                </a:tc>
                <a:extLst>
                  <a:ext uri="{0D108BD9-81ED-4DB2-BD59-A6C34878D82A}">
                    <a16:rowId xmlns="" xmlns:a16="http://schemas.microsoft.com/office/drawing/2014/main" val="2292042951"/>
                  </a:ext>
                </a:extLst>
              </a:tr>
              <a:tr h="360018">
                <a:tc>
                  <a:txBody>
                    <a:bodyPr/>
                    <a:lstStyle/>
                    <a:p>
                      <a:pPr marL="0" marR="0" lvl="0" indent="0" algn="l" defTabSz="914400" rtl="0" eaLnBrk="1" fontAlgn="auto" latinLnBrk="0" hangingPunct="1">
                        <a:lnSpc>
                          <a:spcPct val="150000"/>
                        </a:lnSpc>
                        <a:spcBef>
                          <a:spcPts val="200"/>
                        </a:spcBef>
                        <a:spcAft>
                          <a:spcPts val="600"/>
                        </a:spcAft>
                        <a:buClr>
                          <a:srgbClr val="3366CC"/>
                        </a:buClr>
                        <a:buSzPct val="140000"/>
                        <a:buFont typeface="Wingdings" panose="05000000000000000000" pitchFamily="2" charset="2"/>
                        <a:buNone/>
                        <a:tabLst/>
                        <a:defRPr/>
                      </a:pPr>
                      <a:r>
                        <a:rPr kumimoji="0" lang="fr-FR" sz="1600" b="1" i="0" u="none" strike="noStrike" kern="1200" cap="none" spc="0" normalizeH="0" baseline="0" dirty="0">
                          <a:ln>
                            <a:noFill/>
                          </a:ln>
                          <a:solidFill>
                            <a:srgbClr val="1F497D">
                              <a:lumMod val="75000"/>
                            </a:srgbClr>
                          </a:solidFill>
                          <a:effectLst/>
                          <a:uLnTx/>
                          <a:uFillTx/>
                          <a:latin typeface="Comic Sans MS" pitchFamily="66" charset="0"/>
                          <a:ea typeface="+mn-ea"/>
                          <a:cs typeface="+mn-cs"/>
                        </a:rPr>
                        <a:t> Contacts prélevés des cVDPV2 de la surveillance environnementale (site </a:t>
                      </a:r>
                      <a:r>
                        <a:rPr kumimoji="0" lang="fr-FR" sz="1600" b="1" i="0" u="none" strike="noStrike" kern="1200" cap="none" spc="0" normalizeH="0" baseline="0" dirty="0" err="1">
                          <a:ln>
                            <a:noFill/>
                          </a:ln>
                          <a:solidFill>
                            <a:srgbClr val="1F497D">
                              <a:lumMod val="75000"/>
                            </a:srgbClr>
                          </a:solidFill>
                          <a:effectLst/>
                          <a:uLnTx/>
                          <a:uFillTx/>
                          <a:latin typeface="Comic Sans MS" pitchFamily="66" charset="0"/>
                          <a:ea typeface="+mn-ea"/>
                          <a:cs typeface="+mn-cs"/>
                        </a:rPr>
                        <a:t>Kinyankonge</a:t>
                      </a:r>
                      <a:r>
                        <a:rPr kumimoji="0" lang="fr-FR" sz="1600" b="1" i="0" u="none" strike="noStrike" kern="1200" cap="none" spc="0" normalizeH="0" baseline="0" dirty="0">
                          <a:ln>
                            <a:noFill/>
                          </a:ln>
                          <a:solidFill>
                            <a:srgbClr val="1F497D">
                              <a:lumMod val="75000"/>
                            </a:srgbClr>
                          </a:solidFill>
                          <a:effectLst/>
                          <a:uLnTx/>
                          <a:uFillTx/>
                          <a:latin typeface="Comic Sans MS" pitchFamily="66" charset="0"/>
                          <a:ea typeface="+mn-ea"/>
                          <a:cs typeface="+mn-cs"/>
                        </a:rPr>
                        <a:t>)</a:t>
                      </a:r>
                    </a:p>
                  </a:txBody>
                  <a:tcPr marL="6350" marR="6350" marT="6350" marB="0" anchor="b"/>
                </a:tc>
                <a:tc>
                  <a:txBody>
                    <a:bodyPr/>
                    <a:lstStyle/>
                    <a:p>
                      <a:pPr marL="0" marR="0" lvl="0" indent="0" algn="ctr" defTabSz="914400" rtl="0" eaLnBrk="1" fontAlgn="auto" latinLnBrk="0" hangingPunct="1">
                        <a:lnSpc>
                          <a:spcPct val="150000"/>
                        </a:lnSpc>
                        <a:spcBef>
                          <a:spcPts val="200"/>
                        </a:spcBef>
                        <a:spcAft>
                          <a:spcPts val="600"/>
                        </a:spcAft>
                        <a:buClr>
                          <a:srgbClr val="3366CC"/>
                        </a:buClr>
                        <a:buSzPct val="140000"/>
                        <a:buFont typeface="Wingdings" panose="05000000000000000000" pitchFamily="2" charset="2"/>
                        <a:buNone/>
                        <a:tabLst/>
                        <a:defRPr/>
                      </a:pPr>
                      <a:r>
                        <a:rPr kumimoji="0" lang="fr-FR" sz="1600" b="1" i="0" u="none" strike="noStrike" kern="1200" cap="none" spc="0" normalizeH="0" baseline="0" dirty="0">
                          <a:ln>
                            <a:noFill/>
                          </a:ln>
                          <a:solidFill>
                            <a:srgbClr val="1F497D">
                              <a:lumMod val="75000"/>
                            </a:srgbClr>
                          </a:solidFill>
                          <a:effectLst/>
                          <a:uLnTx/>
                          <a:uFillTx/>
                          <a:latin typeface="Comic Sans MS" pitchFamily="66" charset="0"/>
                          <a:ea typeface="+mn-ea"/>
                          <a:cs typeface="+mn-cs"/>
                        </a:rPr>
                        <a:t>20</a:t>
                      </a:r>
                    </a:p>
                  </a:txBody>
                  <a:tcPr marL="6350" marR="6350" marT="6350" marB="0" anchor="b"/>
                </a:tc>
                <a:extLst>
                  <a:ext uri="{0D108BD9-81ED-4DB2-BD59-A6C34878D82A}">
                    <a16:rowId xmlns="" xmlns:a16="http://schemas.microsoft.com/office/drawing/2014/main" val="2245037103"/>
                  </a:ext>
                </a:extLst>
              </a:tr>
              <a:tr h="360018">
                <a:tc>
                  <a:txBody>
                    <a:bodyPr/>
                    <a:lstStyle/>
                    <a:p>
                      <a:pPr marL="0" marR="0" lvl="0" indent="0" algn="l" defTabSz="914400" rtl="0" eaLnBrk="1" fontAlgn="auto" latinLnBrk="0" hangingPunct="1">
                        <a:lnSpc>
                          <a:spcPct val="150000"/>
                        </a:lnSpc>
                        <a:spcBef>
                          <a:spcPts val="200"/>
                        </a:spcBef>
                        <a:spcAft>
                          <a:spcPts val="600"/>
                        </a:spcAft>
                        <a:buClr>
                          <a:srgbClr val="3366CC"/>
                        </a:buClr>
                        <a:buSzPct val="140000"/>
                        <a:buFont typeface="Wingdings" panose="05000000000000000000" pitchFamily="2" charset="2"/>
                        <a:buNone/>
                        <a:tabLst/>
                        <a:defRPr/>
                      </a:pPr>
                      <a:r>
                        <a:rPr kumimoji="0" lang="fr-FR" sz="1600" b="1" i="0" u="none" strike="noStrike" kern="1200" cap="none" spc="0" normalizeH="0" baseline="0" dirty="0">
                          <a:ln>
                            <a:noFill/>
                          </a:ln>
                          <a:solidFill>
                            <a:srgbClr val="1F497D">
                              <a:lumMod val="75000"/>
                            </a:srgbClr>
                          </a:solidFill>
                          <a:effectLst/>
                          <a:uLnTx/>
                          <a:uFillTx/>
                          <a:latin typeface="Comic Sans MS" pitchFamily="66" charset="0"/>
                          <a:ea typeface="+mn-ea"/>
                          <a:cs typeface="+mn-cs"/>
                        </a:rPr>
                        <a:t>Contacts prélevés du cas de PFA confirmé au cVDPV2 du DS </a:t>
                      </a:r>
                      <a:r>
                        <a:rPr kumimoji="0" lang="fr-FR" sz="1600" b="1" i="0" u="none" strike="noStrike" kern="1200" cap="none" spc="0" normalizeH="0" baseline="0" dirty="0" err="1">
                          <a:ln>
                            <a:noFill/>
                          </a:ln>
                          <a:solidFill>
                            <a:srgbClr val="1F497D">
                              <a:lumMod val="75000"/>
                            </a:srgbClr>
                          </a:solidFill>
                          <a:effectLst/>
                          <a:uLnTx/>
                          <a:uFillTx/>
                          <a:latin typeface="Comic Sans MS" pitchFamily="66" charset="0"/>
                          <a:ea typeface="+mn-ea"/>
                          <a:cs typeface="+mn-cs"/>
                        </a:rPr>
                        <a:t>Isare</a:t>
                      </a:r>
                      <a:endParaRPr kumimoji="0" lang="fr-FR" sz="1600" b="1" i="0" u="none" strike="noStrike" kern="1200" cap="none" spc="0" normalizeH="0" baseline="0" dirty="0">
                        <a:ln>
                          <a:noFill/>
                        </a:ln>
                        <a:solidFill>
                          <a:srgbClr val="1F497D">
                            <a:lumMod val="75000"/>
                          </a:srgbClr>
                        </a:solidFill>
                        <a:effectLst/>
                        <a:uLnTx/>
                        <a:uFillTx/>
                        <a:latin typeface="Comic Sans MS" pitchFamily="66" charset="0"/>
                        <a:ea typeface="+mn-ea"/>
                        <a:cs typeface="+mn-cs"/>
                      </a:endParaRPr>
                    </a:p>
                  </a:txBody>
                  <a:tcPr marL="6350" marR="6350" marT="6350" marB="0" anchor="b"/>
                </a:tc>
                <a:tc>
                  <a:txBody>
                    <a:bodyPr/>
                    <a:lstStyle/>
                    <a:p>
                      <a:pPr marL="0" marR="0" lvl="0" indent="0" algn="ctr" defTabSz="914400" rtl="0" eaLnBrk="1" fontAlgn="auto" latinLnBrk="0" hangingPunct="1">
                        <a:lnSpc>
                          <a:spcPct val="150000"/>
                        </a:lnSpc>
                        <a:spcBef>
                          <a:spcPts val="200"/>
                        </a:spcBef>
                        <a:spcAft>
                          <a:spcPts val="600"/>
                        </a:spcAft>
                        <a:buClr>
                          <a:srgbClr val="3366CC"/>
                        </a:buClr>
                        <a:buSzPct val="140000"/>
                        <a:buFont typeface="Wingdings" panose="05000000000000000000" pitchFamily="2" charset="2"/>
                        <a:buNone/>
                        <a:tabLst/>
                        <a:defRPr/>
                      </a:pPr>
                      <a:r>
                        <a:rPr kumimoji="0" lang="fr-FR" sz="1600" b="1" i="0" u="none" strike="noStrike" kern="1200" cap="none" spc="0" normalizeH="0" baseline="0" dirty="0">
                          <a:ln>
                            <a:noFill/>
                          </a:ln>
                          <a:solidFill>
                            <a:srgbClr val="1F497D">
                              <a:lumMod val="75000"/>
                            </a:srgbClr>
                          </a:solidFill>
                          <a:effectLst/>
                          <a:uLnTx/>
                          <a:uFillTx/>
                          <a:latin typeface="Comic Sans MS" pitchFamily="66" charset="0"/>
                          <a:ea typeface="+mn-ea"/>
                          <a:cs typeface="+mn-cs"/>
                        </a:rPr>
                        <a:t>27</a:t>
                      </a:r>
                    </a:p>
                  </a:txBody>
                  <a:tcPr marL="6350" marR="6350" marT="6350" marB="0" anchor="b"/>
                </a:tc>
                <a:extLst>
                  <a:ext uri="{0D108BD9-81ED-4DB2-BD59-A6C34878D82A}">
                    <a16:rowId xmlns="" xmlns:a16="http://schemas.microsoft.com/office/drawing/2014/main" val="889261409"/>
                  </a:ext>
                </a:extLst>
              </a:tr>
              <a:tr h="360018">
                <a:tc>
                  <a:txBody>
                    <a:bodyPr/>
                    <a:lstStyle/>
                    <a:p>
                      <a:pPr marL="0" marR="0" lvl="0" indent="0" algn="l" defTabSz="914400" rtl="0" eaLnBrk="1" fontAlgn="auto" latinLnBrk="0" hangingPunct="1">
                        <a:lnSpc>
                          <a:spcPct val="150000"/>
                        </a:lnSpc>
                        <a:spcBef>
                          <a:spcPts val="200"/>
                        </a:spcBef>
                        <a:spcAft>
                          <a:spcPts val="600"/>
                        </a:spcAft>
                        <a:buClr>
                          <a:srgbClr val="3366CC"/>
                        </a:buClr>
                        <a:buSzPct val="140000"/>
                        <a:buFont typeface="Wingdings" panose="05000000000000000000" pitchFamily="2" charset="2"/>
                        <a:buNone/>
                        <a:tabLst/>
                        <a:defRPr/>
                      </a:pPr>
                      <a:r>
                        <a:rPr kumimoji="0" lang="fr-FR" sz="1600" b="1" i="0" u="none" strike="noStrike" kern="1200" cap="none" spc="0" normalizeH="0" baseline="0" dirty="0">
                          <a:ln>
                            <a:noFill/>
                          </a:ln>
                          <a:solidFill>
                            <a:srgbClr val="1F497D">
                              <a:lumMod val="75000"/>
                            </a:srgbClr>
                          </a:solidFill>
                          <a:effectLst/>
                          <a:uLnTx/>
                          <a:uFillTx/>
                          <a:latin typeface="Comic Sans MS" pitchFamily="66" charset="0"/>
                          <a:ea typeface="+mn-ea"/>
                          <a:cs typeface="+mn-cs"/>
                        </a:rPr>
                        <a:t>Cas Contacts prélevés  positifs</a:t>
                      </a:r>
                    </a:p>
                  </a:txBody>
                  <a:tcPr marL="6350" marR="6350" marT="6350" marB="0" anchor="b"/>
                </a:tc>
                <a:tc>
                  <a:txBody>
                    <a:bodyPr/>
                    <a:lstStyle/>
                    <a:p>
                      <a:pPr marL="0" marR="0" lvl="0" indent="0" algn="ctr" defTabSz="914400" rtl="0" eaLnBrk="1" fontAlgn="auto" latinLnBrk="0" hangingPunct="1">
                        <a:lnSpc>
                          <a:spcPct val="150000"/>
                        </a:lnSpc>
                        <a:spcBef>
                          <a:spcPts val="200"/>
                        </a:spcBef>
                        <a:spcAft>
                          <a:spcPts val="600"/>
                        </a:spcAft>
                        <a:buClr>
                          <a:srgbClr val="3366CC"/>
                        </a:buClr>
                        <a:buSzPct val="140000"/>
                        <a:buFont typeface="Wingdings" panose="05000000000000000000" pitchFamily="2" charset="2"/>
                        <a:buNone/>
                        <a:tabLst/>
                        <a:defRPr/>
                      </a:pPr>
                      <a:r>
                        <a:rPr kumimoji="0" lang="fr-FR" sz="1600" b="1" i="0" u="none" strike="noStrike" kern="1200" cap="none" spc="0" normalizeH="0" baseline="0" dirty="0">
                          <a:ln>
                            <a:noFill/>
                          </a:ln>
                          <a:solidFill>
                            <a:srgbClr val="1F497D">
                              <a:lumMod val="75000"/>
                            </a:srgbClr>
                          </a:solidFill>
                          <a:effectLst/>
                          <a:uLnTx/>
                          <a:uFillTx/>
                          <a:latin typeface="Comic Sans MS" pitchFamily="66" charset="0"/>
                          <a:ea typeface="+mn-ea"/>
                          <a:cs typeface="+mn-cs"/>
                        </a:rPr>
                        <a:t>2</a:t>
                      </a:r>
                    </a:p>
                  </a:txBody>
                  <a:tcPr marL="6350" marR="6350" marT="6350" marB="0" anchor="b"/>
                </a:tc>
                <a:extLst>
                  <a:ext uri="{0D108BD9-81ED-4DB2-BD59-A6C34878D82A}">
                    <a16:rowId xmlns="" xmlns:a16="http://schemas.microsoft.com/office/drawing/2014/main" val="2194525106"/>
                  </a:ext>
                </a:extLst>
              </a:tr>
              <a:tr h="432048">
                <a:tc>
                  <a:txBody>
                    <a:bodyPr/>
                    <a:lstStyle/>
                    <a:p>
                      <a:pPr marL="0" marR="0" lvl="0" indent="0" algn="l" defTabSz="914400" rtl="0" eaLnBrk="1" fontAlgn="auto" latinLnBrk="0" hangingPunct="1">
                        <a:lnSpc>
                          <a:spcPct val="150000"/>
                        </a:lnSpc>
                        <a:spcBef>
                          <a:spcPts val="200"/>
                        </a:spcBef>
                        <a:spcAft>
                          <a:spcPts val="600"/>
                        </a:spcAft>
                        <a:buClr>
                          <a:srgbClr val="3366CC"/>
                        </a:buClr>
                        <a:buSzPct val="140000"/>
                        <a:buFont typeface="Wingdings" panose="05000000000000000000" pitchFamily="2" charset="2"/>
                        <a:buNone/>
                        <a:tabLst/>
                        <a:defRPr/>
                      </a:pPr>
                      <a:r>
                        <a:rPr kumimoji="0" lang="fr-FR" sz="1600" b="1" i="0" u="none" strike="noStrike" kern="1200" cap="none" spc="0" normalizeH="0" baseline="0" dirty="0">
                          <a:ln>
                            <a:noFill/>
                          </a:ln>
                          <a:solidFill>
                            <a:srgbClr val="1F497D">
                              <a:lumMod val="75000"/>
                            </a:srgbClr>
                          </a:solidFill>
                          <a:effectLst/>
                          <a:uLnTx/>
                          <a:uFillTx/>
                          <a:latin typeface="Comic Sans MS" pitchFamily="66" charset="0"/>
                          <a:ea typeface="+mn-ea"/>
                          <a:cs typeface="+mn-cs"/>
                        </a:rPr>
                        <a:t>Cas de PFA classés et rejetés </a:t>
                      </a:r>
                    </a:p>
                  </a:txBody>
                  <a:tcPr marL="6350" marR="6350" marT="6350" marB="0" anchor="b"/>
                </a:tc>
                <a:tc>
                  <a:txBody>
                    <a:bodyPr/>
                    <a:lstStyle/>
                    <a:p>
                      <a:pPr marL="0" marR="0" lvl="0" indent="0" algn="ctr" defTabSz="914400" rtl="0" eaLnBrk="1" fontAlgn="auto" latinLnBrk="0" hangingPunct="1">
                        <a:lnSpc>
                          <a:spcPct val="150000"/>
                        </a:lnSpc>
                        <a:spcBef>
                          <a:spcPts val="200"/>
                        </a:spcBef>
                        <a:spcAft>
                          <a:spcPts val="600"/>
                        </a:spcAft>
                        <a:buClr>
                          <a:srgbClr val="3366CC"/>
                        </a:buClr>
                        <a:buSzPct val="140000"/>
                        <a:buFont typeface="Wingdings" panose="05000000000000000000" pitchFamily="2" charset="2"/>
                        <a:buNone/>
                        <a:tabLst/>
                        <a:defRPr/>
                      </a:pPr>
                      <a:r>
                        <a:rPr kumimoji="0" lang="fr-FR" sz="1600" b="1" i="0" u="none" strike="noStrike" kern="1200" cap="none" spc="0" normalizeH="0" baseline="0" dirty="0" smtClean="0">
                          <a:ln>
                            <a:noFill/>
                          </a:ln>
                          <a:solidFill>
                            <a:srgbClr val="1F497D">
                              <a:lumMod val="75000"/>
                            </a:srgbClr>
                          </a:solidFill>
                          <a:effectLst/>
                          <a:uLnTx/>
                          <a:uFillTx/>
                          <a:latin typeface="Comic Sans MS" pitchFamily="66" charset="0"/>
                          <a:ea typeface="+mn-ea"/>
                          <a:cs typeface="+mn-cs"/>
                        </a:rPr>
                        <a:t>26</a:t>
                      </a:r>
                      <a:endParaRPr kumimoji="0" lang="fr-FR" sz="1600" b="1" i="0" u="none" strike="noStrike" kern="1200" cap="none" spc="0" normalizeH="0" baseline="0" dirty="0">
                        <a:ln>
                          <a:noFill/>
                        </a:ln>
                        <a:solidFill>
                          <a:srgbClr val="1F497D">
                            <a:lumMod val="75000"/>
                          </a:srgbClr>
                        </a:solidFill>
                        <a:effectLst/>
                        <a:uLnTx/>
                        <a:uFillTx/>
                        <a:latin typeface="Comic Sans MS" pitchFamily="66" charset="0"/>
                        <a:ea typeface="+mn-ea"/>
                        <a:cs typeface="+mn-cs"/>
                      </a:endParaRPr>
                    </a:p>
                  </a:txBody>
                  <a:tcPr marL="6350" marR="6350" marT="6350" marB="0" anchor="b"/>
                </a:tc>
                <a:extLst>
                  <a:ext uri="{0D108BD9-81ED-4DB2-BD59-A6C34878D82A}">
                    <a16:rowId xmlns="" xmlns:a16="http://schemas.microsoft.com/office/drawing/2014/main" val="3240238338"/>
                  </a:ext>
                </a:extLst>
              </a:tr>
              <a:tr h="667897">
                <a:tc>
                  <a:txBody>
                    <a:bodyPr/>
                    <a:lstStyle/>
                    <a:p>
                      <a:pPr marL="0" marR="0" lvl="0" indent="0" algn="l" defTabSz="914400" rtl="0" eaLnBrk="1" fontAlgn="auto" latinLnBrk="0" hangingPunct="1">
                        <a:lnSpc>
                          <a:spcPct val="150000"/>
                        </a:lnSpc>
                        <a:spcBef>
                          <a:spcPts val="200"/>
                        </a:spcBef>
                        <a:spcAft>
                          <a:spcPts val="600"/>
                        </a:spcAft>
                        <a:buClr>
                          <a:srgbClr val="3366CC"/>
                        </a:buClr>
                        <a:buSzPct val="140000"/>
                        <a:buFont typeface="Wingdings" panose="05000000000000000000" pitchFamily="2" charset="2"/>
                        <a:buNone/>
                        <a:tabLst/>
                        <a:defRPr/>
                      </a:pPr>
                      <a:r>
                        <a:rPr kumimoji="0" lang="fr-FR" sz="1600" b="1" i="0" u="none" strike="noStrike" kern="1200" cap="none" spc="0" normalizeH="0" baseline="0" dirty="0">
                          <a:ln>
                            <a:noFill/>
                          </a:ln>
                          <a:solidFill>
                            <a:srgbClr val="1F497D">
                              <a:lumMod val="75000"/>
                            </a:srgbClr>
                          </a:solidFill>
                          <a:effectLst/>
                          <a:uLnTx/>
                          <a:uFillTx/>
                          <a:latin typeface="Comic Sans MS" pitchFamily="66" charset="0"/>
                          <a:ea typeface="+mn-ea"/>
                          <a:cs typeface="+mn-cs"/>
                        </a:rPr>
                        <a:t>Cas de PFA en attente de classification (</a:t>
                      </a:r>
                      <a:r>
                        <a:rPr kumimoji="0" lang="fr-FR" sz="1600" b="1" i="0" u="none" strike="noStrike" kern="1200" cap="none" spc="0" normalizeH="0" baseline="0" dirty="0">
                          <a:ln>
                            <a:noFill/>
                          </a:ln>
                          <a:solidFill>
                            <a:srgbClr val="FF0000"/>
                          </a:solidFill>
                          <a:effectLst/>
                          <a:uLnTx/>
                          <a:uFillTx/>
                          <a:latin typeface="Comic Sans MS" pitchFamily="66" charset="0"/>
                          <a:ea typeface="+mn-ea"/>
                          <a:cs typeface="+mn-cs"/>
                        </a:rPr>
                        <a:t>00</a:t>
                      </a:r>
                      <a:r>
                        <a:rPr kumimoji="0" lang="fr-FR" sz="1600" b="1" i="0" u="none" strike="noStrike" kern="1200" cap="none" spc="0" normalizeH="0" baseline="0" dirty="0">
                          <a:ln>
                            <a:noFill/>
                          </a:ln>
                          <a:solidFill>
                            <a:srgbClr val="1F497D">
                              <a:lumMod val="75000"/>
                            </a:srgbClr>
                          </a:solidFill>
                          <a:effectLst/>
                          <a:uLnTx/>
                          <a:uFillTx/>
                          <a:latin typeface="Comic Sans MS" pitchFamily="66" charset="0"/>
                          <a:ea typeface="+mn-ea"/>
                          <a:cs typeface="+mn-cs"/>
                        </a:rPr>
                        <a:t> avec résultats labo et </a:t>
                      </a:r>
                      <a:r>
                        <a:rPr kumimoji="0" lang="fr-FR" sz="1600" b="1" i="0" u="none" strike="noStrike" kern="1200" cap="none" spc="0" normalizeH="0" baseline="0" dirty="0">
                          <a:ln>
                            <a:noFill/>
                          </a:ln>
                          <a:solidFill>
                            <a:srgbClr val="FF0000"/>
                          </a:solidFill>
                          <a:effectLst/>
                          <a:uLnTx/>
                          <a:uFillTx/>
                          <a:latin typeface="Comic Sans MS" pitchFamily="66" charset="0"/>
                          <a:ea typeface="+mn-ea"/>
                          <a:cs typeface="+mn-cs"/>
                        </a:rPr>
                        <a:t>18</a:t>
                      </a:r>
                      <a:r>
                        <a:rPr kumimoji="0" lang="fr-FR" sz="1600" b="1" i="0" u="none" strike="noStrike" kern="1200" cap="none" spc="0" normalizeH="0" baseline="0" dirty="0">
                          <a:ln>
                            <a:noFill/>
                          </a:ln>
                          <a:solidFill>
                            <a:srgbClr val="1F497D">
                              <a:lumMod val="75000"/>
                            </a:srgbClr>
                          </a:solidFill>
                          <a:effectLst/>
                          <a:uLnTx/>
                          <a:uFillTx/>
                          <a:latin typeface="Comic Sans MS" pitchFamily="66" charset="0"/>
                          <a:ea typeface="+mn-ea"/>
                          <a:cs typeface="+mn-cs"/>
                        </a:rPr>
                        <a:t> cas en attente de résultats labo) </a:t>
                      </a:r>
                    </a:p>
                  </a:txBody>
                  <a:tcPr marL="6350" marR="6350" marT="6350" marB="0" anchor="b"/>
                </a:tc>
                <a:tc>
                  <a:txBody>
                    <a:bodyPr/>
                    <a:lstStyle/>
                    <a:p>
                      <a:pPr marL="0" marR="0" lvl="0" indent="0" algn="ctr" defTabSz="914400" rtl="0" eaLnBrk="1" fontAlgn="auto" latinLnBrk="0" hangingPunct="1">
                        <a:lnSpc>
                          <a:spcPct val="150000"/>
                        </a:lnSpc>
                        <a:spcBef>
                          <a:spcPts val="200"/>
                        </a:spcBef>
                        <a:spcAft>
                          <a:spcPts val="600"/>
                        </a:spcAft>
                        <a:buClr>
                          <a:srgbClr val="3366CC"/>
                        </a:buClr>
                        <a:buSzPct val="140000"/>
                        <a:buFont typeface="Wingdings" panose="05000000000000000000" pitchFamily="2" charset="2"/>
                        <a:buNone/>
                        <a:tabLst/>
                        <a:defRPr/>
                      </a:pPr>
                      <a:r>
                        <a:rPr kumimoji="0" lang="fr-FR" sz="1600" b="1" i="0" u="none" strike="noStrike" kern="1200" cap="none" spc="0" normalizeH="0" baseline="0" dirty="0" smtClean="0">
                          <a:ln>
                            <a:noFill/>
                          </a:ln>
                          <a:solidFill>
                            <a:srgbClr val="1F497D">
                              <a:lumMod val="75000"/>
                            </a:srgbClr>
                          </a:solidFill>
                          <a:effectLst/>
                          <a:uLnTx/>
                          <a:uFillTx/>
                          <a:latin typeface="Comic Sans MS" pitchFamily="66" charset="0"/>
                          <a:ea typeface="+mn-ea"/>
                          <a:cs typeface="+mn-cs"/>
                        </a:rPr>
                        <a:t>24</a:t>
                      </a:r>
                      <a:endParaRPr kumimoji="0" lang="fr-FR" sz="1600" b="1" i="0" u="none" strike="noStrike" kern="1200" cap="none" spc="0" normalizeH="0" baseline="0" dirty="0">
                        <a:ln>
                          <a:noFill/>
                        </a:ln>
                        <a:solidFill>
                          <a:srgbClr val="1F497D">
                            <a:lumMod val="75000"/>
                          </a:srgbClr>
                        </a:solidFill>
                        <a:effectLst/>
                        <a:uLnTx/>
                        <a:uFillTx/>
                        <a:latin typeface="Comic Sans MS" pitchFamily="66" charset="0"/>
                        <a:ea typeface="+mn-ea"/>
                        <a:cs typeface="+mn-cs"/>
                      </a:endParaRPr>
                    </a:p>
                  </a:txBody>
                  <a:tcPr marL="6350" marR="6350" marT="6350" marB="0" anchor="b"/>
                </a:tc>
                <a:extLst>
                  <a:ext uri="{0D108BD9-81ED-4DB2-BD59-A6C34878D82A}">
                    <a16:rowId xmlns="" xmlns:a16="http://schemas.microsoft.com/office/drawing/2014/main" val="2958413618"/>
                  </a:ext>
                </a:extLst>
              </a:tr>
              <a:tr h="360018">
                <a:tc>
                  <a:txBody>
                    <a:bodyPr/>
                    <a:lstStyle/>
                    <a:p>
                      <a:pPr marL="0" marR="0" lvl="0" indent="0" algn="l" defTabSz="914400" rtl="0" eaLnBrk="1" fontAlgn="auto" latinLnBrk="0" hangingPunct="1">
                        <a:lnSpc>
                          <a:spcPct val="150000"/>
                        </a:lnSpc>
                        <a:spcBef>
                          <a:spcPts val="200"/>
                        </a:spcBef>
                        <a:spcAft>
                          <a:spcPts val="600"/>
                        </a:spcAft>
                        <a:buClr>
                          <a:srgbClr val="3366CC"/>
                        </a:buClr>
                        <a:buSzPct val="140000"/>
                        <a:buFont typeface="Wingdings" panose="05000000000000000000" pitchFamily="2" charset="2"/>
                        <a:buNone/>
                        <a:tabLst/>
                        <a:defRPr/>
                      </a:pPr>
                      <a:r>
                        <a:rPr kumimoji="0" lang="fr-FR" sz="1600" b="1" i="0" u="none" strike="noStrike" kern="1200" cap="none" spc="0" normalizeH="0" baseline="0" dirty="0">
                          <a:ln>
                            <a:noFill/>
                          </a:ln>
                          <a:solidFill>
                            <a:srgbClr val="1F497D">
                              <a:lumMod val="75000"/>
                            </a:srgbClr>
                          </a:solidFill>
                          <a:effectLst/>
                          <a:uLnTx/>
                          <a:uFillTx/>
                          <a:latin typeface="Comic Sans MS" pitchFamily="66" charset="0"/>
                          <a:ea typeface="+mn-ea"/>
                          <a:cs typeface="+mn-cs"/>
                        </a:rPr>
                        <a:t>Cas compatibles </a:t>
                      </a:r>
                    </a:p>
                  </a:txBody>
                  <a:tcPr marL="6350" marR="6350" marT="6350" marB="0" anchor="b"/>
                </a:tc>
                <a:tc>
                  <a:txBody>
                    <a:bodyPr/>
                    <a:lstStyle/>
                    <a:p>
                      <a:pPr marL="0" marR="0" lvl="0" indent="0" algn="ctr" defTabSz="914400" rtl="0" eaLnBrk="1" fontAlgn="auto" latinLnBrk="0" hangingPunct="1">
                        <a:lnSpc>
                          <a:spcPct val="150000"/>
                        </a:lnSpc>
                        <a:spcBef>
                          <a:spcPts val="200"/>
                        </a:spcBef>
                        <a:spcAft>
                          <a:spcPts val="600"/>
                        </a:spcAft>
                        <a:buClr>
                          <a:srgbClr val="3366CC"/>
                        </a:buClr>
                        <a:buSzPct val="140000"/>
                        <a:buFont typeface="Wingdings" panose="05000000000000000000" pitchFamily="2" charset="2"/>
                        <a:buNone/>
                        <a:tabLst/>
                        <a:defRPr/>
                      </a:pPr>
                      <a:r>
                        <a:rPr kumimoji="0" lang="fr-FR" sz="1600" b="1" i="0" u="none" strike="noStrike" kern="1200" cap="none" spc="0" normalizeH="0" baseline="0" dirty="0">
                          <a:ln>
                            <a:noFill/>
                          </a:ln>
                          <a:solidFill>
                            <a:srgbClr val="1F497D">
                              <a:lumMod val="75000"/>
                            </a:srgbClr>
                          </a:solidFill>
                          <a:effectLst/>
                          <a:uLnTx/>
                          <a:uFillTx/>
                          <a:latin typeface="Comic Sans MS" pitchFamily="66" charset="0"/>
                          <a:ea typeface="+mn-ea"/>
                          <a:cs typeface="+mn-cs"/>
                        </a:rPr>
                        <a:t>0</a:t>
                      </a:r>
                    </a:p>
                  </a:txBody>
                  <a:tcPr marL="6350" marR="6350" marT="6350" marB="0" anchor="b"/>
                </a:tc>
                <a:extLst>
                  <a:ext uri="{0D108BD9-81ED-4DB2-BD59-A6C34878D82A}">
                    <a16:rowId xmlns="" xmlns:a16="http://schemas.microsoft.com/office/drawing/2014/main" val="774001742"/>
                  </a:ext>
                </a:extLst>
              </a:tr>
              <a:tr h="360018">
                <a:tc>
                  <a:txBody>
                    <a:bodyPr/>
                    <a:lstStyle/>
                    <a:p>
                      <a:pPr marL="0" marR="0" lvl="0" indent="0" algn="l" defTabSz="914400" rtl="0" eaLnBrk="1" fontAlgn="auto" latinLnBrk="0" hangingPunct="1">
                        <a:lnSpc>
                          <a:spcPct val="150000"/>
                        </a:lnSpc>
                        <a:spcBef>
                          <a:spcPts val="200"/>
                        </a:spcBef>
                        <a:spcAft>
                          <a:spcPts val="600"/>
                        </a:spcAft>
                        <a:buClr>
                          <a:srgbClr val="3366CC"/>
                        </a:buClr>
                        <a:buSzPct val="140000"/>
                        <a:buFont typeface="Wingdings" panose="05000000000000000000" pitchFamily="2" charset="2"/>
                        <a:buNone/>
                        <a:tabLst/>
                        <a:defRPr/>
                      </a:pPr>
                      <a:r>
                        <a:rPr kumimoji="0" lang="fr-FR" sz="1600" b="1" i="0" u="none" strike="noStrike" kern="1200" cap="none" spc="0" normalizeH="0" baseline="0" dirty="0">
                          <a:ln>
                            <a:noFill/>
                          </a:ln>
                          <a:solidFill>
                            <a:srgbClr val="1F497D">
                              <a:lumMod val="75000"/>
                            </a:srgbClr>
                          </a:solidFill>
                          <a:effectLst/>
                          <a:uLnTx/>
                          <a:uFillTx/>
                          <a:latin typeface="Comic Sans MS" pitchFamily="66" charset="0"/>
                          <a:ea typeface="+mn-ea"/>
                          <a:cs typeface="+mn-cs"/>
                        </a:rPr>
                        <a:t>Taux annualisé de PFA non polio &gt;=3/100,000 </a:t>
                      </a:r>
                    </a:p>
                  </a:txBody>
                  <a:tcPr marL="6350" marR="6350" marT="6350" marB="0" anchor="b"/>
                </a:tc>
                <a:tc>
                  <a:txBody>
                    <a:bodyPr/>
                    <a:lstStyle/>
                    <a:p>
                      <a:pPr marL="0" marR="0" lvl="0" indent="0" algn="ctr" defTabSz="914400" rtl="0" eaLnBrk="1" fontAlgn="auto" latinLnBrk="0" hangingPunct="1">
                        <a:lnSpc>
                          <a:spcPct val="150000"/>
                        </a:lnSpc>
                        <a:spcBef>
                          <a:spcPts val="200"/>
                        </a:spcBef>
                        <a:spcAft>
                          <a:spcPts val="600"/>
                        </a:spcAft>
                        <a:buClr>
                          <a:srgbClr val="3366CC"/>
                        </a:buClr>
                        <a:buSzPct val="140000"/>
                        <a:buFont typeface="Wingdings" panose="05000000000000000000" pitchFamily="2" charset="2"/>
                        <a:buNone/>
                        <a:tabLst/>
                        <a:defRPr/>
                      </a:pPr>
                      <a:r>
                        <a:rPr kumimoji="0" lang="fr-FR" sz="1600" b="1" i="0" u="none" strike="noStrike" kern="1200" cap="none" spc="0" normalizeH="0" baseline="0" dirty="0" smtClean="0">
                          <a:ln>
                            <a:noFill/>
                          </a:ln>
                          <a:solidFill>
                            <a:srgbClr val="FF0A0A"/>
                          </a:solidFill>
                          <a:effectLst/>
                          <a:uLnTx/>
                          <a:uFillTx/>
                          <a:latin typeface="Comic Sans MS" pitchFamily="66" charset="0"/>
                          <a:ea typeface="+mn-ea"/>
                          <a:cs typeface="+mn-cs"/>
                        </a:rPr>
                        <a:t>0,97</a:t>
                      </a:r>
                      <a:endParaRPr kumimoji="0" lang="fr-FR" sz="1600" b="1" i="0" u="none" strike="noStrike" kern="1200" cap="none" spc="0" normalizeH="0" baseline="0" dirty="0">
                        <a:ln>
                          <a:noFill/>
                        </a:ln>
                        <a:solidFill>
                          <a:srgbClr val="FF0A0A"/>
                        </a:solidFill>
                        <a:effectLst/>
                        <a:uLnTx/>
                        <a:uFillTx/>
                        <a:latin typeface="Comic Sans MS" pitchFamily="66" charset="0"/>
                        <a:ea typeface="+mn-ea"/>
                        <a:cs typeface="+mn-cs"/>
                      </a:endParaRPr>
                    </a:p>
                  </a:txBody>
                  <a:tcPr marL="6350" marR="6350" marT="6350" marB="0" anchor="b"/>
                </a:tc>
                <a:extLst>
                  <a:ext uri="{0D108BD9-81ED-4DB2-BD59-A6C34878D82A}">
                    <a16:rowId xmlns="" xmlns:a16="http://schemas.microsoft.com/office/drawing/2014/main" val="1651837396"/>
                  </a:ext>
                </a:extLst>
              </a:tr>
              <a:tr h="360018">
                <a:tc>
                  <a:txBody>
                    <a:bodyPr/>
                    <a:lstStyle/>
                    <a:p>
                      <a:pPr marL="0" marR="0" lvl="0" indent="0" algn="l" defTabSz="914400" rtl="0" eaLnBrk="1" fontAlgn="auto" latinLnBrk="0" hangingPunct="1">
                        <a:lnSpc>
                          <a:spcPct val="150000"/>
                        </a:lnSpc>
                        <a:spcBef>
                          <a:spcPts val="200"/>
                        </a:spcBef>
                        <a:spcAft>
                          <a:spcPts val="600"/>
                        </a:spcAft>
                        <a:buClr>
                          <a:srgbClr val="3366CC"/>
                        </a:buClr>
                        <a:buSzPct val="140000"/>
                        <a:buFont typeface="Wingdings" panose="05000000000000000000" pitchFamily="2" charset="2"/>
                        <a:buNone/>
                        <a:tabLst/>
                        <a:defRPr/>
                      </a:pPr>
                      <a:r>
                        <a:rPr kumimoji="0" lang="fr-FR" sz="1600" b="1" i="0" u="none" strike="noStrike" kern="1200" cap="none" spc="0" normalizeH="0" baseline="0" dirty="0">
                          <a:ln>
                            <a:noFill/>
                          </a:ln>
                          <a:solidFill>
                            <a:srgbClr val="1F497D">
                              <a:lumMod val="75000"/>
                            </a:srgbClr>
                          </a:solidFill>
                          <a:effectLst/>
                          <a:uLnTx/>
                          <a:uFillTx/>
                          <a:latin typeface="Comic Sans MS" pitchFamily="66" charset="0"/>
                          <a:ea typeface="+mn-ea"/>
                          <a:cs typeface="+mn-cs"/>
                        </a:rPr>
                        <a:t>% de selles prélevés dans les 7 jrs</a:t>
                      </a:r>
                    </a:p>
                  </a:txBody>
                  <a:tcPr marL="6350" marR="6350" marT="6350" marB="0" anchor="b"/>
                </a:tc>
                <a:tc>
                  <a:txBody>
                    <a:bodyPr/>
                    <a:lstStyle/>
                    <a:p>
                      <a:pPr marL="0" marR="0" lvl="0" indent="0" algn="ctr" defTabSz="914400" rtl="0" eaLnBrk="1" fontAlgn="auto" latinLnBrk="0" hangingPunct="1">
                        <a:lnSpc>
                          <a:spcPct val="150000"/>
                        </a:lnSpc>
                        <a:spcBef>
                          <a:spcPts val="200"/>
                        </a:spcBef>
                        <a:spcAft>
                          <a:spcPts val="600"/>
                        </a:spcAft>
                        <a:buClr>
                          <a:srgbClr val="3366CC"/>
                        </a:buClr>
                        <a:buSzPct val="140000"/>
                        <a:buFont typeface="Wingdings" panose="05000000000000000000" pitchFamily="2" charset="2"/>
                        <a:buNone/>
                        <a:tabLst/>
                        <a:defRPr/>
                      </a:pPr>
                      <a:r>
                        <a:rPr kumimoji="0" lang="fr-FR" sz="1600" b="1" i="0" u="none" strike="noStrike" kern="1200" cap="none" spc="0" normalizeH="0" baseline="0" dirty="0" smtClean="0">
                          <a:ln>
                            <a:noFill/>
                          </a:ln>
                          <a:solidFill>
                            <a:srgbClr val="1F497D">
                              <a:lumMod val="75000"/>
                            </a:srgbClr>
                          </a:solidFill>
                          <a:effectLst/>
                          <a:uLnTx/>
                          <a:uFillTx/>
                          <a:latin typeface="Comic Sans MS" pitchFamily="66" charset="0"/>
                          <a:ea typeface="+mn-ea"/>
                          <a:cs typeface="+mn-cs"/>
                        </a:rPr>
                        <a:t>58.%</a:t>
                      </a:r>
                      <a:endParaRPr kumimoji="0" lang="fr-FR" sz="1600" b="1" i="0" u="none" strike="noStrike" kern="1200" cap="none" spc="0" normalizeH="0" baseline="0" dirty="0">
                        <a:ln>
                          <a:noFill/>
                        </a:ln>
                        <a:solidFill>
                          <a:srgbClr val="1F497D">
                            <a:lumMod val="75000"/>
                          </a:srgbClr>
                        </a:solidFill>
                        <a:effectLst/>
                        <a:uLnTx/>
                        <a:uFillTx/>
                        <a:latin typeface="Comic Sans MS" pitchFamily="66" charset="0"/>
                        <a:ea typeface="+mn-ea"/>
                        <a:cs typeface="+mn-cs"/>
                      </a:endParaRPr>
                    </a:p>
                  </a:txBody>
                  <a:tcPr marL="6350" marR="6350" marT="6350" marB="0" anchor="b"/>
                </a:tc>
                <a:extLst>
                  <a:ext uri="{0D108BD9-81ED-4DB2-BD59-A6C34878D82A}">
                    <a16:rowId xmlns="" xmlns:a16="http://schemas.microsoft.com/office/drawing/2014/main" val="3382606172"/>
                  </a:ext>
                </a:extLst>
              </a:tr>
              <a:tr h="494411">
                <a:tc>
                  <a:txBody>
                    <a:bodyPr/>
                    <a:lstStyle/>
                    <a:p>
                      <a:pPr marL="0" marR="0" lvl="0" indent="0" algn="l" defTabSz="914400" rtl="0" eaLnBrk="1" fontAlgn="auto" latinLnBrk="0" hangingPunct="1">
                        <a:lnSpc>
                          <a:spcPct val="150000"/>
                        </a:lnSpc>
                        <a:spcBef>
                          <a:spcPts val="200"/>
                        </a:spcBef>
                        <a:spcAft>
                          <a:spcPts val="600"/>
                        </a:spcAft>
                        <a:buClr>
                          <a:srgbClr val="3366CC"/>
                        </a:buClr>
                        <a:buSzPct val="140000"/>
                        <a:buFont typeface="Wingdings" panose="05000000000000000000" pitchFamily="2" charset="2"/>
                        <a:buNone/>
                        <a:tabLst/>
                        <a:defRPr/>
                      </a:pPr>
                      <a:r>
                        <a:rPr kumimoji="0" lang="fr-FR" sz="1600" b="1" i="0" u="none" strike="noStrike" kern="1200" cap="none" spc="0" normalizeH="0" baseline="0" dirty="0">
                          <a:ln>
                            <a:noFill/>
                          </a:ln>
                          <a:solidFill>
                            <a:srgbClr val="1F497D">
                              <a:lumMod val="75000"/>
                            </a:srgbClr>
                          </a:solidFill>
                          <a:effectLst/>
                          <a:uLnTx/>
                          <a:uFillTx/>
                          <a:latin typeface="Comic Sans MS" pitchFamily="66" charset="0"/>
                          <a:ea typeface="+mn-ea"/>
                          <a:cs typeface="+mn-cs"/>
                        </a:rPr>
                        <a:t>Taux de détection des entérovirus non polio (NPEV) </a:t>
                      </a:r>
                      <a:r>
                        <a:rPr kumimoji="0" lang="fr-FR" sz="1600" b="1" i="0" u="none" strike="noStrike" kern="1200" cap="none" spc="0" normalizeH="0" baseline="0" dirty="0" smtClean="0">
                          <a:ln>
                            <a:noFill/>
                          </a:ln>
                          <a:solidFill>
                            <a:srgbClr val="1F497D">
                              <a:lumMod val="75000"/>
                            </a:srgbClr>
                          </a:solidFill>
                          <a:effectLst/>
                          <a:uLnTx/>
                          <a:uFillTx/>
                          <a:latin typeface="Comic Sans MS" pitchFamily="66" charset="0"/>
                          <a:ea typeface="+mn-ea"/>
                          <a:cs typeface="+mn-cs"/>
                        </a:rPr>
                        <a:t>&gt;=10%  </a:t>
                      </a:r>
                      <a:endParaRPr kumimoji="0" lang="fr-FR" sz="1600" b="1" i="0" u="none" strike="noStrike" kern="1200" cap="none" spc="0" normalizeH="0" baseline="0" dirty="0">
                        <a:ln>
                          <a:noFill/>
                        </a:ln>
                        <a:solidFill>
                          <a:srgbClr val="1F497D">
                            <a:lumMod val="75000"/>
                          </a:srgbClr>
                        </a:solidFill>
                        <a:effectLst/>
                        <a:uLnTx/>
                        <a:uFillTx/>
                        <a:latin typeface="Comic Sans MS" pitchFamily="66" charset="0"/>
                        <a:ea typeface="+mn-ea"/>
                        <a:cs typeface="+mn-cs"/>
                      </a:endParaRPr>
                    </a:p>
                  </a:txBody>
                  <a:tcPr marL="6350" marR="6350" marT="6350" marB="0" anchor="b"/>
                </a:tc>
                <a:tc>
                  <a:txBody>
                    <a:bodyPr/>
                    <a:lstStyle/>
                    <a:p>
                      <a:pPr marL="0" marR="0" lvl="0" indent="0" algn="ctr" defTabSz="914400" rtl="0" eaLnBrk="1" fontAlgn="auto" latinLnBrk="0" hangingPunct="1">
                        <a:lnSpc>
                          <a:spcPct val="150000"/>
                        </a:lnSpc>
                        <a:spcBef>
                          <a:spcPts val="200"/>
                        </a:spcBef>
                        <a:spcAft>
                          <a:spcPts val="600"/>
                        </a:spcAft>
                        <a:buClr>
                          <a:srgbClr val="3366CC"/>
                        </a:buClr>
                        <a:buSzPct val="140000"/>
                        <a:buFont typeface="Wingdings" panose="05000000000000000000" pitchFamily="2" charset="2"/>
                        <a:buNone/>
                        <a:tabLst/>
                        <a:defRPr/>
                      </a:pPr>
                      <a:r>
                        <a:rPr kumimoji="0" lang="fr-FR" sz="1600" b="1" i="0" u="none" strike="noStrike" kern="1200" cap="none" spc="0" normalizeH="0" baseline="0" dirty="0" smtClean="0">
                          <a:ln>
                            <a:noFill/>
                          </a:ln>
                          <a:solidFill>
                            <a:srgbClr val="1F497D">
                              <a:lumMod val="75000"/>
                            </a:srgbClr>
                          </a:solidFill>
                          <a:effectLst/>
                          <a:uLnTx/>
                          <a:uFillTx/>
                          <a:latin typeface="Comic Sans MS" pitchFamily="66" charset="0"/>
                          <a:ea typeface="+mn-ea"/>
                          <a:cs typeface="+mn-cs"/>
                        </a:rPr>
                        <a:t>11,5%</a:t>
                      </a:r>
                      <a:endParaRPr kumimoji="0" lang="fr-FR" sz="1600" b="1" i="0" u="none" strike="noStrike" kern="1200" cap="none" spc="0" normalizeH="0" baseline="0" dirty="0">
                        <a:ln>
                          <a:noFill/>
                        </a:ln>
                        <a:solidFill>
                          <a:srgbClr val="1F497D">
                            <a:lumMod val="75000"/>
                          </a:srgbClr>
                        </a:solidFill>
                        <a:effectLst/>
                        <a:uLnTx/>
                        <a:uFillTx/>
                        <a:latin typeface="Comic Sans MS" pitchFamily="66" charset="0"/>
                        <a:ea typeface="+mn-ea"/>
                        <a:cs typeface="+mn-cs"/>
                      </a:endParaRPr>
                    </a:p>
                  </a:txBody>
                  <a:tcPr marL="6350" marR="6350" marT="6350" marB="0" anchor="b"/>
                </a:tc>
                <a:extLst>
                  <a:ext uri="{0D108BD9-81ED-4DB2-BD59-A6C34878D82A}">
                    <a16:rowId xmlns="" xmlns:a16="http://schemas.microsoft.com/office/drawing/2014/main" val="1691112048"/>
                  </a:ext>
                </a:extLst>
              </a:tr>
            </a:tbl>
          </a:graphicData>
        </a:graphic>
      </p:graphicFrame>
    </p:spTree>
    <p:extLst>
      <p:ext uri="{BB962C8B-B14F-4D97-AF65-F5344CB8AC3E}">
        <p14:creationId xmlns:p14="http://schemas.microsoft.com/office/powerpoint/2010/main" val="268244551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Grp="1"/>
          </p:cNvSpPr>
          <p:nvPr>
            <p:ph idx="1"/>
          </p:nvPr>
        </p:nvSpPr>
        <p:spPr>
          <a:xfrm>
            <a:off x="1452563" y="482600"/>
            <a:ext cx="9144001" cy="6381750"/>
          </a:xfrm>
        </p:spPr>
        <p:txBody>
          <a:bodyPr rtlCol="0">
            <a:normAutofit/>
          </a:bodyPr>
          <a:lstStyle>
            <a:lvl1pPr>
              <a:defRPr sz="3200">
                <a:solidFill>
                  <a:srgbClr val="000000"/>
                </a:solidFill>
                <a:latin typeface="Arial" charset="0"/>
              </a:defRPr>
            </a:lvl1pPr>
            <a:lvl2pPr marL="400050">
              <a:defRPr sz="2800">
                <a:solidFill>
                  <a:srgbClr val="000000"/>
                </a:solidFill>
                <a:latin typeface="Arial" charset="0"/>
              </a:defRPr>
            </a:lvl2pPr>
            <a:lvl3pPr indent="-342900">
              <a:defRPr sz="2400">
                <a:solidFill>
                  <a:srgbClr val="000000"/>
                </a:solidFill>
                <a:latin typeface="Arial" charset="0"/>
              </a:defRPr>
            </a:lvl3pPr>
            <a:lvl4pPr>
              <a:defRPr sz="2000">
                <a:solidFill>
                  <a:srgbClr val="000000"/>
                </a:solidFill>
                <a:latin typeface="Arial" charset="0"/>
              </a:defRPr>
            </a:lvl4pPr>
            <a:lvl5pPr>
              <a:defRPr sz="2000">
                <a:solidFill>
                  <a:srgbClr val="000000"/>
                </a:solidFill>
                <a:latin typeface="Arial" charset="0"/>
              </a:defRPr>
            </a:lvl5pPr>
            <a:lvl6pPr>
              <a:defRPr sz="2000">
                <a:solidFill>
                  <a:srgbClr val="000000"/>
                </a:solidFill>
                <a:latin typeface="Arial" charset="0"/>
              </a:defRPr>
            </a:lvl6pPr>
            <a:lvl7pPr>
              <a:defRPr sz="2000">
                <a:solidFill>
                  <a:srgbClr val="000000"/>
                </a:solidFill>
                <a:latin typeface="Arial" charset="0"/>
              </a:defRPr>
            </a:lvl7pPr>
            <a:lvl8pPr>
              <a:defRPr sz="2000">
                <a:solidFill>
                  <a:srgbClr val="000000"/>
                </a:solidFill>
                <a:latin typeface="Arial" charset="0"/>
              </a:defRPr>
            </a:lvl8pPr>
            <a:lvl9pPr>
              <a:defRPr sz="2000">
                <a:solidFill>
                  <a:srgbClr val="000000"/>
                </a:solidFill>
                <a:latin typeface="Arial" charset="0"/>
              </a:defRPr>
            </a:lvl9pPr>
          </a:lstStyle>
          <a:p>
            <a:pPr marL="0" indent="0">
              <a:spcBef>
                <a:spcPts val="500"/>
              </a:spcBef>
              <a:buClr>
                <a:schemeClr val="tx1"/>
              </a:buClr>
              <a:buSzPct val="140000"/>
              <a:buNone/>
              <a:defRPr/>
            </a:pPr>
            <a:endParaRPr sz="100" b="1" dirty="0">
              <a:solidFill>
                <a:srgbClr val="C00000"/>
              </a:solidFill>
              <a:latin typeface="Comic Sans MS" pitchFamily="66" charset="0"/>
            </a:endParaRPr>
          </a:p>
          <a:p>
            <a:pPr>
              <a:spcBef>
                <a:spcPts val="500"/>
              </a:spcBef>
              <a:buClr>
                <a:schemeClr val="tx1"/>
              </a:buClr>
              <a:buSzPct val="120000"/>
              <a:buNone/>
              <a:defRPr/>
            </a:pPr>
            <a:endParaRPr sz="2000" b="1" dirty="0">
              <a:solidFill>
                <a:srgbClr val="009900"/>
              </a:solidFill>
              <a:latin typeface="Comic Sans MS" pitchFamily="66" charset="0"/>
            </a:endParaRPr>
          </a:p>
        </p:txBody>
      </p:sp>
      <p:sp>
        <p:nvSpPr>
          <p:cNvPr id="7172"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fld id="{7062F664-7210-4AC7-B265-E9A416464D0F}" type="slidenum">
              <a:rPr lang="fr-FR" altLang="fr-FR" sz="1200" b="1">
                <a:solidFill>
                  <a:srgbClr val="000000"/>
                </a:solidFill>
                <a:latin typeface="Arial" panose="020B0604020202020204" pitchFamily="34" charset="0"/>
              </a:rPr>
              <a:pPr>
                <a:spcBef>
                  <a:spcPct val="0"/>
                </a:spcBef>
                <a:buNone/>
                <a:defRPr/>
              </a:pPr>
              <a:t>13</a:t>
            </a:fld>
            <a:endParaRPr lang="fr-FR" altLang="fr-FR" sz="1200" b="1">
              <a:solidFill>
                <a:srgbClr val="000000"/>
              </a:solidFill>
              <a:latin typeface="Arial" panose="020B0604020202020204" pitchFamily="34" charset="0"/>
            </a:endParaRPr>
          </a:p>
        </p:txBody>
      </p:sp>
      <p:sp>
        <p:nvSpPr>
          <p:cNvPr id="6" name="Titre 1">
            <a:extLst>
              <a:ext uri="{FF2B5EF4-FFF2-40B4-BE49-F238E27FC236}">
                <a16:creationId xmlns="" xmlns:a16="http://schemas.microsoft.com/office/drawing/2014/main" id="{A8503C61-5C36-4022-A0BA-74C9A538C8DA}"/>
              </a:ext>
            </a:extLst>
          </p:cNvPr>
          <p:cNvSpPr txBox="1">
            <a:spLocks/>
          </p:cNvSpPr>
          <p:nvPr/>
        </p:nvSpPr>
        <p:spPr>
          <a:xfrm>
            <a:off x="1583405" y="-99392"/>
            <a:ext cx="9036051" cy="936104"/>
          </a:xfrm>
          <a:prstGeom prst="rect">
            <a:avLst/>
          </a:prstGeom>
          <a:solidFill>
            <a:srgbClr val="00B0F0"/>
          </a:solidFill>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lvl1pPr marL="42703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20279" algn="ctr" defTabSz="685800">
              <a:lnSpc>
                <a:spcPts val="1575"/>
              </a:lnSpc>
              <a:defRPr/>
            </a:pPr>
            <a:endParaRPr lang="fr-FR" altLang="fr-FR" sz="2400" b="1" dirty="0">
              <a:solidFill>
                <a:srgbClr val="FFFFFF"/>
              </a:solidFill>
              <a:latin typeface="Arial Rounded MT Bold" panose="020F0704030504030204" pitchFamily="34" charset="0"/>
              <a:ea typeface="Calibri" panose="020F0502020204030204" pitchFamily="34" charset="0"/>
              <a:cs typeface="Calibri" panose="020F0502020204030204" pitchFamily="34" charset="0"/>
            </a:endParaRPr>
          </a:p>
          <a:p>
            <a:pPr marL="320279" algn="ctr" defTabSz="685800">
              <a:defRPr/>
            </a:pPr>
            <a:r>
              <a:rPr lang="fr-BE" sz="2400" b="1" dirty="0">
                <a:solidFill>
                  <a:prstClr val="white"/>
                </a:solidFill>
                <a:latin typeface="Comic Sans MS" pitchFamily="66" charset="0"/>
              </a:rPr>
              <a:t>Points Saillants de la Sem 01_ à la </a:t>
            </a:r>
            <a:r>
              <a:rPr lang="fr-BE" sz="2400" b="1" dirty="0" err="1">
                <a:solidFill>
                  <a:prstClr val="white"/>
                </a:solidFill>
                <a:latin typeface="Comic Sans MS" pitchFamily="66" charset="0"/>
              </a:rPr>
              <a:t>sem</a:t>
            </a:r>
            <a:r>
              <a:rPr lang="fr-BE" sz="2400" b="1" dirty="0">
                <a:solidFill>
                  <a:prstClr val="white"/>
                </a:solidFill>
                <a:latin typeface="Comic Sans MS" pitchFamily="66" charset="0"/>
              </a:rPr>
              <a:t> 23 de 2023</a:t>
            </a:r>
            <a:endParaRPr lang="fr-FR" altLang="fr-FR" sz="2100" b="1" dirty="0">
              <a:solidFill>
                <a:srgbClr val="FF0000"/>
              </a:solidFill>
              <a:latin typeface="Arial Rounded MT Bold" panose="020F0704030504030204" pitchFamily="34" charset="0"/>
            </a:endParaRPr>
          </a:p>
        </p:txBody>
      </p:sp>
      <p:graphicFrame>
        <p:nvGraphicFramePr>
          <p:cNvPr id="2" name="Table 1"/>
          <p:cNvGraphicFramePr>
            <a:graphicFrameLocks noGrp="1"/>
          </p:cNvGraphicFramePr>
          <p:nvPr>
            <p:extLst/>
          </p:nvPr>
        </p:nvGraphicFramePr>
        <p:xfrm>
          <a:off x="1631505" y="1448941"/>
          <a:ext cx="8802411" cy="4500338"/>
        </p:xfrm>
        <a:graphic>
          <a:graphicData uri="http://schemas.openxmlformats.org/drawingml/2006/table">
            <a:tbl>
              <a:tblPr firstRow="1" bandRow="1">
                <a:tableStyleId>{5C22544A-7EE6-4342-B048-85BDC9FD1C3A}</a:tableStyleId>
              </a:tblPr>
              <a:tblGrid>
                <a:gridCol w="6552728">
                  <a:extLst>
                    <a:ext uri="{9D8B030D-6E8A-4147-A177-3AD203B41FA5}">
                      <a16:colId xmlns="" xmlns:a16="http://schemas.microsoft.com/office/drawing/2014/main" val="1504444023"/>
                    </a:ext>
                  </a:extLst>
                </a:gridCol>
                <a:gridCol w="2249683">
                  <a:extLst>
                    <a:ext uri="{9D8B030D-6E8A-4147-A177-3AD203B41FA5}">
                      <a16:colId xmlns="" xmlns:a16="http://schemas.microsoft.com/office/drawing/2014/main" val="4010981481"/>
                    </a:ext>
                  </a:extLst>
                </a:gridCol>
              </a:tblGrid>
              <a:tr h="700717">
                <a:tc>
                  <a:txBody>
                    <a:bodyPr/>
                    <a:lstStyle/>
                    <a:p>
                      <a:r>
                        <a:rPr lang="fr-FR" dirty="0">
                          <a:latin typeface="Comic Sans MS" panose="030F0702030302020204" pitchFamily="66" charset="0"/>
                        </a:rPr>
                        <a:t>Indicateurs</a:t>
                      </a:r>
                    </a:p>
                  </a:txBody>
                  <a:tcPr/>
                </a:tc>
                <a:tc>
                  <a:txBody>
                    <a:bodyPr/>
                    <a:lstStyle/>
                    <a:p>
                      <a:pPr algn="ctr"/>
                      <a:r>
                        <a:rPr lang="fr-FR" dirty="0">
                          <a:latin typeface="Comic Sans MS" panose="030F0702030302020204" pitchFamily="66" charset="0"/>
                        </a:rPr>
                        <a:t>Sem 01_</a:t>
                      </a:r>
                      <a:r>
                        <a:rPr lang="fr-FR" baseline="0" dirty="0">
                          <a:latin typeface="Comic Sans MS" panose="030F0702030302020204" pitchFamily="66" charset="0"/>
                        </a:rPr>
                        <a:t> 23_2023</a:t>
                      </a:r>
                      <a:endParaRPr lang="fr-FR" dirty="0">
                        <a:latin typeface="Comic Sans MS" panose="030F0702030302020204" pitchFamily="66" charset="0"/>
                      </a:endParaRPr>
                    </a:p>
                  </a:txBody>
                  <a:tcPr/>
                </a:tc>
                <a:extLst>
                  <a:ext uri="{0D108BD9-81ED-4DB2-BD59-A6C34878D82A}">
                    <a16:rowId xmlns="" xmlns:a16="http://schemas.microsoft.com/office/drawing/2014/main" val="1480880098"/>
                  </a:ext>
                </a:extLst>
              </a:tr>
              <a:tr h="1087814">
                <a:tc>
                  <a:txBody>
                    <a:bodyPr/>
                    <a:lstStyle/>
                    <a:p>
                      <a:pPr marL="0" marR="0" lvl="0" indent="0" algn="l" defTabSz="914400" rtl="0" eaLnBrk="1" fontAlgn="auto" latinLnBrk="0" hangingPunct="1">
                        <a:lnSpc>
                          <a:spcPct val="150000"/>
                        </a:lnSpc>
                        <a:spcBef>
                          <a:spcPts val="200"/>
                        </a:spcBef>
                        <a:spcAft>
                          <a:spcPts val="600"/>
                        </a:spcAft>
                        <a:buClr>
                          <a:srgbClr val="3366CC"/>
                        </a:buClr>
                        <a:buSzPct val="140000"/>
                        <a:buFont typeface="Wingdings" panose="05000000000000000000" pitchFamily="2" charset="2"/>
                        <a:buNone/>
                        <a:tabLst/>
                        <a:defRPr/>
                      </a:pPr>
                      <a:r>
                        <a:rPr kumimoji="0" lang="fr-FR" sz="1600" b="1" i="0" u="none" strike="noStrike" kern="1200" cap="none" spc="0" normalizeH="0" baseline="0" noProof="0" dirty="0">
                          <a:ln>
                            <a:noFill/>
                          </a:ln>
                          <a:solidFill>
                            <a:srgbClr val="FF0000"/>
                          </a:solidFill>
                          <a:effectLst/>
                          <a:uLnTx/>
                          <a:uFillTx/>
                          <a:latin typeface="Comic Sans MS" pitchFamily="66" charset="0"/>
                          <a:ea typeface="+mn-ea"/>
                          <a:cs typeface="+mn-cs"/>
                        </a:rPr>
                        <a:t>% d’adéquation de selles (% selles prélevées dans 07 jours) ≥ 80%</a:t>
                      </a:r>
                    </a:p>
                  </a:txBody>
                  <a:tcPr/>
                </a:tc>
                <a:tc>
                  <a:txBody>
                    <a:bodyPr/>
                    <a:lstStyle/>
                    <a:p>
                      <a:pPr algn="ctr"/>
                      <a:r>
                        <a:rPr kumimoji="0" lang="fr-FR" sz="1600" b="1" i="0" u="none" strike="noStrike" kern="1200" cap="none" spc="0" normalizeH="0" baseline="0" dirty="0" smtClean="0">
                          <a:ln>
                            <a:noFill/>
                          </a:ln>
                          <a:solidFill>
                            <a:srgbClr val="FF0000"/>
                          </a:solidFill>
                          <a:effectLst/>
                          <a:uLnTx/>
                          <a:uFillTx/>
                          <a:latin typeface="Comic Sans MS" pitchFamily="66" charset="0"/>
                          <a:ea typeface="+mn-ea"/>
                          <a:cs typeface="+mn-cs"/>
                        </a:rPr>
                        <a:t>12/24 (50,00</a:t>
                      </a:r>
                      <a:r>
                        <a:rPr kumimoji="0" lang="fr-FR" sz="1600" b="1" i="0" u="none" strike="noStrike" kern="1200" cap="none" spc="0" normalizeH="0" baseline="0" dirty="0">
                          <a:ln>
                            <a:noFill/>
                          </a:ln>
                          <a:solidFill>
                            <a:srgbClr val="FF0000"/>
                          </a:solidFill>
                          <a:effectLst/>
                          <a:uLnTx/>
                          <a:uFillTx/>
                          <a:latin typeface="Comic Sans MS" pitchFamily="66" charset="0"/>
                          <a:ea typeface="+mn-ea"/>
                          <a:cs typeface="+mn-cs"/>
                        </a:rPr>
                        <a:t>%)</a:t>
                      </a:r>
                    </a:p>
                  </a:txBody>
                  <a:tcPr/>
                </a:tc>
                <a:extLst>
                  <a:ext uri="{0D108BD9-81ED-4DB2-BD59-A6C34878D82A}">
                    <a16:rowId xmlns="" xmlns:a16="http://schemas.microsoft.com/office/drawing/2014/main" val="2747166861"/>
                  </a:ext>
                </a:extLst>
              </a:tr>
              <a:tr h="635580">
                <a:tc>
                  <a:txBody>
                    <a:bodyPr/>
                    <a:lstStyle/>
                    <a:p>
                      <a:pPr marL="0" marR="0" lvl="0" indent="0" algn="l" defTabSz="914400" rtl="0" eaLnBrk="1" fontAlgn="auto" latinLnBrk="0" hangingPunct="1">
                        <a:lnSpc>
                          <a:spcPct val="150000"/>
                        </a:lnSpc>
                        <a:spcBef>
                          <a:spcPts val="200"/>
                        </a:spcBef>
                        <a:spcAft>
                          <a:spcPts val="600"/>
                        </a:spcAft>
                        <a:buClr>
                          <a:srgbClr val="3366CC"/>
                        </a:buClr>
                        <a:buSzPct val="140000"/>
                        <a:buFont typeface="Wingdings" panose="05000000000000000000" pitchFamily="2" charset="2"/>
                        <a:buNone/>
                        <a:tabLst/>
                        <a:defRPr/>
                      </a:pPr>
                      <a:r>
                        <a:rPr kumimoji="0" lang="fr-FR" sz="1600" b="1" i="0" u="none" strike="noStrike" kern="1200" cap="none" spc="0" normalizeH="0" baseline="0" noProof="0" dirty="0">
                          <a:ln>
                            <a:noFill/>
                          </a:ln>
                          <a:solidFill>
                            <a:srgbClr val="1F497D">
                              <a:lumMod val="75000"/>
                            </a:srgbClr>
                          </a:solidFill>
                          <a:effectLst/>
                          <a:uLnTx/>
                          <a:uFillTx/>
                          <a:latin typeface="Comic Sans MS" pitchFamily="66" charset="0"/>
                          <a:ea typeface="+mn-ea"/>
                          <a:cs typeface="+mn-cs"/>
                        </a:rPr>
                        <a:t>Districts ayant notifié au moins un cas de PFA</a:t>
                      </a:r>
                    </a:p>
                  </a:txBody>
                  <a:tcPr/>
                </a:tc>
                <a:tc>
                  <a:txBody>
                    <a:bodyPr/>
                    <a:lstStyle/>
                    <a:p>
                      <a:pPr algn="ctr"/>
                      <a:r>
                        <a:rPr kumimoji="0" lang="fr-FR" sz="1600" b="1" i="0" u="none" strike="noStrike" kern="1200" cap="none" spc="0" normalizeH="0" baseline="0" dirty="0" smtClean="0">
                          <a:ln>
                            <a:noFill/>
                          </a:ln>
                          <a:solidFill>
                            <a:srgbClr val="1F497D">
                              <a:lumMod val="75000"/>
                            </a:srgbClr>
                          </a:solidFill>
                          <a:effectLst/>
                          <a:uLnTx/>
                          <a:uFillTx/>
                          <a:latin typeface="Comic Sans MS" pitchFamily="66" charset="0"/>
                          <a:ea typeface="+mn-ea"/>
                          <a:cs typeface="+mn-cs"/>
                        </a:rPr>
                        <a:t>24/49 </a:t>
                      </a:r>
                      <a:r>
                        <a:rPr kumimoji="0" lang="fr-FR" sz="1600" b="1" i="0" u="none" strike="noStrike" kern="1200" cap="none" spc="0" normalizeH="0" baseline="0" dirty="0">
                          <a:ln>
                            <a:noFill/>
                          </a:ln>
                          <a:solidFill>
                            <a:srgbClr val="1F497D">
                              <a:lumMod val="75000"/>
                            </a:srgbClr>
                          </a:solidFill>
                          <a:effectLst/>
                          <a:uLnTx/>
                          <a:uFillTx/>
                          <a:latin typeface="Comic Sans MS" pitchFamily="66" charset="0"/>
                          <a:ea typeface="+mn-ea"/>
                          <a:cs typeface="+mn-cs"/>
                        </a:rPr>
                        <a:t>(</a:t>
                      </a:r>
                      <a:r>
                        <a:rPr kumimoji="0" lang="fr-FR" sz="1600" b="1" i="0" u="none" strike="noStrike" kern="1200" cap="none" spc="0" normalizeH="0" baseline="0" dirty="0" smtClean="0">
                          <a:ln>
                            <a:noFill/>
                          </a:ln>
                          <a:solidFill>
                            <a:srgbClr val="1F497D">
                              <a:lumMod val="75000"/>
                            </a:srgbClr>
                          </a:solidFill>
                          <a:effectLst/>
                          <a:uLnTx/>
                          <a:uFillTx/>
                          <a:latin typeface="Comic Sans MS" pitchFamily="66" charset="0"/>
                          <a:ea typeface="+mn-ea"/>
                          <a:cs typeface="+mn-cs"/>
                        </a:rPr>
                        <a:t>48,97%)</a:t>
                      </a:r>
                      <a:endParaRPr kumimoji="0" lang="fr-FR" sz="1600" b="1" i="0" u="none" strike="noStrike" kern="1200" cap="none" spc="0" normalizeH="0" baseline="0" dirty="0">
                        <a:ln>
                          <a:noFill/>
                        </a:ln>
                        <a:solidFill>
                          <a:srgbClr val="1F497D">
                            <a:lumMod val="75000"/>
                          </a:srgbClr>
                        </a:solidFill>
                        <a:effectLst/>
                        <a:uLnTx/>
                        <a:uFillTx/>
                        <a:latin typeface="Comic Sans MS" pitchFamily="66" charset="0"/>
                        <a:ea typeface="+mn-ea"/>
                        <a:cs typeface="+mn-cs"/>
                      </a:endParaRPr>
                    </a:p>
                  </a:txBody>
                  <a:tcPr/>
                </a:tc>
                <a:extLst>
                  <a:ext uri="{0D108BD9-81ED-4DB2-BD59-A6C34878D82A}">
                    <a16:rowId xmlns="" xmlns:a16="http://schemas.microsoft.com/office/drawing/2014/main" val="2765035501"/>
                  </a:ext>
                </a:extLst>
              </a:tr>
              <a:tr h="805068">
                <a:tc>
                  <a:txBody>
                    <a:bodyPr/>
                    <a:lstStyle/>
                    <a:p>
                      <a:r>
                        <a:rPr kumimoji="0" lang="fr-FR" sz="1600" b="1" i="0" u="none" strike="noStrike" kern="1200" cap="none" spc="0" normalizeH="0" baseline="0" noProof="0" dirty="0">
                          <a:ln>
                            <a:noFill/>
                          </a:ln>
                          <a:solidFill>
                            <a:srgbClr val="1F497D">
                              <a:lumMod val="75000"/>
                            </a:srgbClr>
                          </a:solidFill>
                          <a:effectLst/>
                          <a:uLnTx/>
                          <a:uFillTx/>
                          <a:latin typeface="Comic Sans MS" pitchFamily="66" charset="0"/>
                          <a:ea typeface="+mn-ea"/>
                          <a:cs typeface="+mn-cs"/>
                        </a:rPr>
                        <a:t>Districts ayant atteint une proportion de selles adéquates</a:t>
                      </a:r>
                      <a:r>
                        <a:rPr kumimoji="0" lang="en-US" sz="1600" b="1" i="0" u="none" strike="noStrike" kern="1200" cap="none" spc="0" normalizeH="0" baseline="0" noProof="0" dirty="0">
                          <a:ln>
                            <a:noFill/>
                          </a:ln>
                          <a:solidFill>
                            <a:srgbClr val="1F497D">
                              <a:lumMod val="75000"/>
                            </a:srgbClr>
                          </a:solidFill>
                          <a:effectLst/>
                          <a:uLnTx/>
                          <a:uFillTx/>
                          <a:latin typeface="Comic Sans MS" pitchFamily="66" charset="0"/>
                          <a:ea typeface="+mn-ea"/>
                          <a:cs typeface="+mn-cs"/>
                        </a:rPr>
                        <a:t>&gt;=80%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smtClean="0">
                          <a:ln>
                            <a:noFill/>
                          </a:ln>
                          <a:solidFill>
                            <a:schemeClr val="tx1"/>
                          </a:solidFill>
                          <a:effectLst/>
                          <a:uLnTx/>
                          <a:uFillTx/>
                          <a:latin typeface="Comic Sans MS" pitchFamily="66" charset="0"/>
                          <a:ea typeface="+mn-ea"/>
                          <a:cs typeface="+mn-cs"/>
                        </a:rPr>
                        <a:t>12/24 (50,00)%)</a:t>
                      </a:r>
                      <a:endParaRPr kumimoji="0" lang="fr-FR" sz="1600" b="1" i="0" u="none" strike="noStrike" kern="1200" cap="none" spc="0" normalizeH="0" baseline="0" noProof="0" dirty="0">
                        <a:ln>
                          <a:noFill/>
                        </a:ln>
                        <a:solidFill>
                          <a:schemeClr val="tx1"/>
                        </a:solidFill>
                        <a:effectLst/>
                        <a:uLnTx/>
                        <a:uFillTx/>
                        <a:latin typeface="Comic Sans MS" pitchFamily="66" charset="0"/>
                        <a:ea typeface="+mn-ea"/>
                        <a:cs typeface="+mn-cs"/>
                      </a:endParaRPr>
                    </a:p>
                  </a:txBody>
                  <a:tcPr/>
                </a:tc>
                <a:extLst>
                  <a:ext uri="{0D108BD9-81ED-4DB2-BD59-A6C34878D82A}">
                    <a16:rowId xmlns="" xmlns:a16="http://schemas.microsoft.com/office/drawing/2014/main" val="3512315002"/>
                  </a:ext>
                </a:extLst>
              </a:tr>
              <a:tr h="466091">
                <a:tc>
                  <a:txBody>
                    <a:bodyPr/>
                    <a:lstStyle/>
                    <a:p>
                      <a:r>
                        <a:rPr kumimoji="0" lang="fr-FR" sz="1600" b="1" i="0" u="none" strike="noStrike" kern="1200" cap="none" spc="0" normalizeH="0" baseline="0" noProof="0" dirty="0">
                          <a:ln>
                            <a:noFill/>
                          </a:ln>
                          <a:solidFill>
                            <a:srgbClr val="1F497D">
                              <a:lumMod val="75000"/>
                            </a:srgbClr>
                          </a:solidFill>
                          <a:effectLst/>
                          <a:uLnTx/>
                          <a:uFillTx/>
                          <a:latin typeface="Comic Sans MS" pitchFamily="66" charset="0"/>
                          <a:ea typeface="+mn-ea"/>
                          <a:cs typeface="+mn-cs"/>
                        </a:rPr>
                        <a:t>Districts ayant atteint un taux de PFANP </a:t>
                      </a:r>
                      <a:r>
                        <a:rPr kumimoji="0" lang="en-US" sz="1600" b="1" i="0" u="none" strike="noStrike" kern="1200" cap="none" spc="0" normalizeH="0" baseline="0" noProof="0" dirty="0">
                          <a:ln>
                            <a:noFill/>
                          </a:ln>
                          <a:solidFill>
                            <a:srgbClr val="1F497D">
                              <a:lumMod val="75000"/>
                            </a:srgbClr>
                          </a:solidFill>
                          <a:effectLst/>
                          <a:uLnTx/>
                          <a:uFillTx/>
                          <a:latin typeface="Comic Sans MS" pitchFamily="66" charset="0"/>
                          <a:ea typeface="+mn-ea"/>
                          <a:cs typeface="+mn-cs"/>
                        </a:rPr>
                        <a:t>&gt;=3/100,000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smtClean="0">
                          <a:ln>
                            <a:noFill/>
                          </a:ln>
                          <a:solidFill>
                            <a:srgbClr val="1F497D">
                              <a:lumMod val="75000"/>
                            </a:srgbClr>
                          </a:solidFill>
                          <a:effectLst/>
                          <a:uLnTx/>
                          <a:uFillTx/>
                          <a:latin typeface="Comic Sans MS" pitchFamily="66" charset="0"/>
                          <a:ea typeface="+mn-ea"/>
                          <a:cs typeface="+mn-cs"/>
                        </a:rPr>
                        <a:t>9/24 (37,5)</a:t>
                      </a:r>
                      <a:endParaRPr kumimoji="0" lang="fr-FR" sz="1600" b="1" i="0" u="none" strike="noStrike" kern="1200" cap="none" spc="0" normalizeH="0" baseline="0" noProof="0" dirty="0">
                        <a:ln>
                          <a:noFill/>
                        </a:ln>
                        <a:solidFill>
                          <a:srgbClr val="1F497D">
                            <a:lumMod val="75000"/>
                          </a:srgbClr>
                        </a:solidFill>
                        <a:effectLst/>
                        <a:uLnTx/>
                        <a:uFillTx/>
                        <a:latin typeface="Comic Sans MS" pitchFamily="66" charset="0"/>
                        <a:ea typeface="+mn-ea"/>
                        <a:cs typeface="+mn-cs"/>
                      </a:endParaRPr>
                    </a:p>
                  </a:txBody>
                  <a:tcPr/>
                </a:tc>
                <a:extLst>
                  <a:ext uri="{0D108BD9-81ED-4DB2-BD59-A6C34878D82A}">
                    <a16:rowId xmlns="" xmlns:a16="http://schemas.microsoft.com/office/drawing/2014/main" val="2974426183"/>
                  </a:ext>
                </a:extLst>
              </a:tr>
              <a:tr h="805068">
                <a:tc>
                  <a:txBody>
                    <a:bodyPr/>
                    <a:lstStyle/>
                    <a:p>
                      <a:r>
                        <a:rPr kumimoji="0" lang="fr-FR" sz="1600" b="1" i="0" u="none" strike="noStrike" kern="1200" cap="none" spc="0" normalizeH="0" baseline="0" noProof="0" dirty="0">
                          <a:ln>
                            <a:noFill/>
                          </a:ln>
                          <a:solidFill>
                            <a:srgbClr val="1F497D">
                              <a:lumMod val="75000"/>
                            </a:srgbClr>
                          </a:solidFill>
                          <a:effectLst/>
                          <a:uLnTx/>
                          <a:uFillTx/>
                          <a:latin typeface="Comic Sans MS" pitchFamily="66" charset="0"/>
                          <a:ea typeface="+mn-ea"/>
                          <a:cs typeface="+mn-cs"/>
                        </a:rPr>
                        <a:t>Districts ayant atteint les 2 indicateurs majeurs</a:t>
                      </a:r>
                    </a:p>
                    <a:p>
                      <a:endParaRPr kumimoji="0" lang="fr-FR" sz="1600" b="1" i="0" u="none" strike="noStrike" kern="1200" cap="none" spc="0" normalizeH="0" baseline="0" dirty="0">
                        <a:ln>
                          <a:noFill/>
                        </a:ln>
                        <a:solidFill>
                          <a:srgbClr val="1F497D">
                            <a:lumMod val="75000"/>
                          </a:srgbClr>
                        </a:solidFill>
                        <a:effectLst/>
                        <a:highlight>
                          <a:srgbClr val="FFFF00"/>
                        </a:highlight>
                        <a:uLnTx/>
                        <a:uFillTx/>
                        <a:latin typeface="Comic Sans MS" pitchFamily="66"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smtClean="0">
                          <a:ln>
                            <a:noFill/>
                          </a:ln>
                          <a:solidFill>
                            <a:srgbClr val="1F497D">
                              <a:lumMod val="75000"/>
                            </a:srgbClr>
                          </a:solidFill>
                          <a:effectLst/>
                          <a:uLnTx/>
                          <a:uFillTx/>
                          <a:latin typeface="Comic Sans MS" pitchFamily="66" charset="0"/>
                          <a:ea typeface="+mn-ea"/>
                          <a:cs typeface="+mn-cs"/>
                        </a:rPr>
                        <a:t>04/24 (16,7%)</a:t>
                      </a:r>
                      <a:endParaRPr kumimoji="0" lang="fr-FR" sz="1600" b="1" i="0" u="none" strike="noStrike" kern="1200" cap="none" spc="0" normalizeH="0" baseline="0" noProof="0" dirty="0">
                        <a:ln>
                          <a:noFill/>
                        </a:ln>
                        <a:solidFill>
                          <a:srgbClr val="1F497D">
                            <a:lumMod val="75000"/>
                          </a:srgbClr>
                        </a:solidFill>
                        <a:effectLst/>
                        <a:uLnTx/>
                        <a:uFillTx/>
                        <a:latin typeface="Comic Sans MS" pitchFamily="66" charset="0"/>
                        <a:ea typeface="+mn-ea"/>
                        <a:cs typeface="+mn-cs"/>
                      </a:endParaRPr>
                    </a:p>
                  </a:txBody>
                  <a:tcPr/>
                </a:tc>
                <a:extLst>
                  <a:ext uri="{0D108BD9-81ED-4DB2-BD59-A6C34878D82A}">
                    <a16:rowId xmlns="" xmlns:a16="http://schemas.microsoft.com/office/drawing/2014/main" val="4098221063"/>
                  </a:ext>
                </a:extLst>
              </a:tr>
            </a:tbl>
          </a:graphicData>
        </a:graphic>
      </p:graphicFrame>
    </p:spTree>
    <p:extLst>
      <p:ext uri="{BB962C8B-B14F-4D97-AF65-F5344CB8AC3E}">
        <p14:creationId xmlns:p14="http://schemas.microsoft.com/office/powerpoint/2010/main" val="255163712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E9F78C3-3502-4270-B65D-F8912E85C18B}" type="slidenum">
              <a:rPr lang="fr-FR" smtClean="0"/>
              <a:pPr/>
              <a:t>14</a:t>
            </a:fld>
            <a:endParaRPr lang="fr-FR" dirty="0"/>
          </a:p>
        </p:txBody>
      </p:sp>
      <p:sp>
        <p:nvSpPr>
          <p:cNvPr id="6" name="Titre 1">
            <a:extLst>
              <a:ext uri="{FF2B5EF4-FFF2-40B4-BE49-F238E27FC236}">
                <a16:creationId xmlns="" xmlns:a16="http://schemas.microsoft.com/office/drawing/2014/main" id="{A8503C61-5C36-4022-A0BA-74C9A538C8DA}"/>
              </a:ext>
            </a:extLst>
          </p:cNvPr>
          <p:cNvSpPr txBox="1">
            <a:spLocks/>
          </p:cNvSpPr>
          <p:nvPr/>
        </p:nvSpPr>
        <p:spPr>
          <a:xfrm>
            <a:off x="1524528" y="1"/>
            <a:ext cx="9143473" cy="873753"/>
          </a:xfrm>
          <a:prstGeom prst="rect">
            <a:avLst/>
          </a:prstGeom>
          <a:solidFill>
            <a:srgbClr val="00B0F0"/>
          </a:solidFill>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lvl1pPr marL="42703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20279" algn="ctr" defTabSz="685800">
              <a:lnSpc>
                <a:spcPts val="1575"/>
              </a:lnSpc>
              <a:defRPr/>
            </a:pPr>
            <a:endParaRPr lang="fr-FR" altLang="fr-FR" sz="2400" b="1" dirty="0">
              <a:solidFill>
                <a:srgbClr val="FFFFFF"/>
              </a:solidFill>
              <a:latin typeface="Arial Rounded MT Bold" panose="020F0704030504030204" pitchFamily="34" charset="0"/>
              <a:ea typeface="Calibri" panose="020F0502020204030204" pitchFamily="34" charset="0"/>
              <a:cs typeface="Calibri" panose="020F0502020204030204" pitchFamily="34" charset="0"/>
            </a:endParaRPr>
          </a:p>
          <a:p>
            <a:pPr marL="320279" algn="ctr" defTabSz="685800">
              <a:lnSpc>
                <a:spcPts val="1575"/>
              </a:lnSpc>
              <a:defRPr/>
            </a:pPr>
            <a:r>
              <a:rPr lang="fr-FR" altLang="fr-FR" sz="2400" b="1" dirty="0">
                <a:solidFill>
                  <a:srgbClr val="FFFFFF"/>
                </a:solidFill>
                <a:latin typeface="Comic Sans MS" panose="030F0702030302020204" pitchFamily="66" charset="0"/>
                <a:ea typeface="Calibri" panose="020F0502020204030204" pitchFamily="34" charset="0"/>
                <a:cs typeface="Calibri" panose="020F0502020204030204" pitchFamily="34" charset="0"/>
              </a:rPr>
              <a:t>Nombre de cas de PFA notifiés  les 12 derniers mois</a:t>
            </a:r>
          </a:p>
        </p:txBody>
      </p:sp>
      <p:pic>
        <p:nvPicPr>
          <p:cNvPr id="8" name="Image 7"/>
          <p:cNvPicPr>
            <a:picLocks noChangeAspect="1"/>
          </p:cNvPicPr>
          <p:nvPr/>
        </p:nvPicPr>
        <p:blipFill>
          <a:blip r:embed="rId2"/>
          <a:stretch>
            <a:fillRect/>
          </a:stretch>
        </p:blipFill>
        <p:spPr>
          <a:xfrm>
            <a:off x="4943872" y="6128264"/>
            <a:ext cx="1440160" cy="553941"/>
          </a:xfrm>
          <a:prstGeom prst="rect">
            <a:avLst/>
          </a:prstGeom>
        </p:spPr>
      </p:pic>
      <p:pic>
        <p:nvPicPr>
          <p:cNvPr id="10" name="Image 9"/>
          <p:cNvPicPr>
            <a:picLocks noChangeAspect="1"/>
          </p:cNvPicPr>
          <p:nvPr/>
        </p:nvPicPr>
        <p:blipFill rotWithShape="1">
          <a:blip r:embed="rId3"/>
          <a:srcRect r="35493" b="33764"/>
          <a:stretch/>
        </p:blipFill>
        <p:spPr>
          <a:xfrm>
            <a:off x="2639616" y="6128263"/>
            <a:ext cx="1290901" cy="593212"/>
          </a:xfrm>
          <a:prstGeom prst="rect">
            <a:avLst/>
          </a:prstGeom>
          <a:ln w="6350">
            <a:solidFill>
              <a:schemeClr val="tx1"/>
            </a:solidFill>
          </a:ln>
        </p:spPr>
      </p:pic>
      <p:graphicFrame>
        <p:nvGraphicFramePr>
          <p:cNvPr id="3" name="Tableau 2"/>
          <p:cNvGraphicFramePr>
            <a:graphicFrameLocks noGrp="1"/>
          </p:cNvGraphicFramePr>
          <p:nvPr>
            <p:extLst/>
          </p:nvPr>
        </p:nvGraphicFramePr>
        <p:xfrm>
          <a:off x="1775517" y="873754"/>
          <a:ext cx="8568954" cy="5147542"/>
        </p:xfrm>
        <a:graphic>
          <a:graphicData uri="http://schemas.openxmlformats.org/drawingml/2006/table">
            <a:tbl>
              <a:tblPr/>
              <a:tblGrid>
                <a:gridCol w="1095442"/>
                <a:gridCol w="691859"/>
                <a:gridCol w="439618"/>
                <a:gridCol w="590963"/>
                <a:gridCol w="1073822"/>
                <a:gridCol w="778340"/>
                <a:gridCol w="1210752"/>
                <a:gridCol w="670238"/>
                <a:gridCol w="814374"/>
                <a:gridCol w="1203546"/>
              </a:tblGrid>
              <a:tr h="258907">
                <a:tc gridSpan="10">
                  <a:txBody>
                    <a:bodyPr/>
                    <a:lstStyle/>
                    <a:p>
                      <a:pPr algn="ctr" fontAlgn="ctr"/>
                      <a:r>
                        <a:rPr lang="fr-FR" sz="1000" b="0" i="0" u="none" strike="noStrike">
                          <a:solidFill>
                            <a:srgbClr val="FFC000"/>
                          </a:solidFill>
                          <a:effectLst/>
                          <a:latin typeface="Times New Roman" panose="02020603050405020304" pitchFamily="18" charset="0"/>
                        </a:rPr>
                        <a:t>Période de la semaine 24_2022 à la semaine 23_2023</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182258">
                <a:tc>
                  <a:txBody>
                    <a:bodyPr/>
                    <a:lstStyle/>
                    <a:p>
                      <a:pPr algn="ctr" fontAlgn="ctr"/>
                      <a:r>
                        <a:rPr lang="fr-FR" sz="700" b="0" i="0" u="none" strike="noStrike">
                          <a:solidFill>
                            <a:srgbClr val="FFC000"/>
                          </a:solidFill>
                          <a:effectLst/>
                          <a:latin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ctr" fontAlgn="ctr"/>
                      <a:r>
                        <a:rPr lang="fr-FR" sz="700" b="0" i="0" u="none" strike="noStrike">
                          <a:solidFill>
                            <a:srgbClr val="FFC000"/>
                          </a:solidFill>
                          <a:effectLst/>
                          <a:latin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ctr" fontAlgn="ctr"/>
                      <a:r>
                        <a:rPr lang="fr-FR" sz="700" b="0" i="0" u="none" strike="noStrike">
                          <a:solidFill>
                            <a:srgbClr val="FFC000"/>
                          </a:solidFill>
                          <a:effectLst/>
                          <a:latin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ctr" fontAlgn="ctr"/>
                      <a:r>
                        <a:rPr lang="fr-FR" sz="700" b="0" i="0" u="none" strike="noStrike">
                          <a:solidFill>
                            <a:srgbClr val="FFC000"/>
                          </a:solidFill>
                          <a:effectLst/>
                          <a:latin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ctr" fontAlgn="ctr"/>
                      <a:r>
                        <a:rPr lang="fr-FR" sz="700" b="0" i="0" u="none" strike="noStrike">
                          <a:solidFill>
                            <a:srgbClr val="FFC000"/>
                          </a:solidFill>
                          <a:effectLst/>
                          <a:latin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ctr" fontAlgn="ctr"/>
                      <a:r>
                        <a:rPr lang="fr-FR" sz="700" b="0" i="0" u="none" strike="noStrike">
                          <a:solidFill>
                            <a:srgbClr val="FFC000"/>
                          </a:solidFill>
                          <a:effectLst/>
                          <a:latin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ctr" fontAlgn="ctr"/>
                      <a:r>
                        <a:rPr lang="fr-FR" sz="700" b="0" i="0" u="none" strike="noStrike">
                          <a:solidFill>
                            <a:srgbClr val="FFC000"/>
                          </a:solidFill>
                          <a:effectLst/>
                          <a:latin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ctr" fontAlgn="ctr"/>
                      <a:r>
                        <a:rPr lang="fr-FR" sz="700" b="0" i="0" u="none" strike="noStrike">
                          <a:solidFill>
                            <a:srgbClr val="FFC000"/>
                          </a:solidFill>
                          <a:effectLst/>
                          <a:latin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gridSpan="2">
                  <a:txBody>
                    <a:bodyPr/>
                    <a:lstStyle/>
                    <a:p>
                      <a:pPr algn="ctr" fontAlgn="ctr"/>
                      <a:r>
                        <a:rPr lang="fr-FR" sz="700" b="0" i="0" u="none" strike="noStrike">
                          <a:solidFill>
                            <a:srgbClr val="FFC000"/>
                          </a:solidFill>
                          <a:effectLst/>
                          <a:latin typeface="Times New Roman" panose="02020603050405020304" pitchFamily="18" charset="0"/>
                        </a:rPr>
                        <a:t> </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hMerge="1">
                  <a:txBody>
                    <a:bodyPr/>
                    <a:lstStyle/>
                    <a:p>
                      <a:endParaRPr lang="fr-FR"/>
                    </a:p>
                  </a:txBody>
                  <a:tcPr/>
                </a:tc>
              </a:tr>
              <a:tr h="1243475">
                <a:tc>
                  <a:txBody>
                    <a:bodyPr/>
                    <a:lstStyle/>
                    <a:p>
                      <a:pPr algn="ctr" fontAlgn="ctr"/>
                      <a:r>
                        <a:rPr lang="fr-FR" sz="700" b="1" i="0" u="none" strike="noStrike">
                          <a:solidFill>
                            <a:srgbClr val="000000"/>
                          </a:solidFill>
                          <a:effectLst/>
                          <a:latin typeface="Times New Roman" panose="02020603050405020304" pitchFamily="18" charset="0"/>
                        </a:rPr>
                        <a:t>Provinces sanitaires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Times New Roman" panose="02020603050405020304" pitchFamily="18" charset="0"/>
                        </a:rPr>
                        <a:t>Pop</a:t>
                      </a:r>
                      <a:r>
                        <a:rPr lang="fr-FR" sz="700" b="1" i="0" u="none" strike="noStrike">
                          <a:solidFill>
                            <a:srgbClr val="000000"/>
                          </a:solidFill>
                          <a:effectLst/>
                          <a:latin typeface="Calibri" panose="020F0502020204030204" pitchFamily="34" charset="0"/>
                        </a:rPr>
                        <a:t>&lt;</a:t>
                      </a:r>
                      <a:r>
                        <a:rPr lang="fr-FR" sz="700" b="1" i="0" u="none" strike="noStrike">
                          <a:solidFill>
                            <a:srgbClr val="000000"/>
                          </a:solidFill>
                          <a:effectLst/>
                          <a:latin typeface="Times New Roman" panose="02020603050405020304" pitchFamily="18" charset="0"/>
                        </a:rPr>
                        <a:t> 15 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Times New Roman" panose="02020603050405020304" pitchFamily="18" charset="0"/>
                        </a:rPr>
                        <a:t>Cas attendu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Times New Roman" panose="02020603050405020304" pitchFamily="18" charset="0"/>
                        </a:rPr>
                        <a:t>Cas PFA notifiés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Times New Roman" panose="02020603050405020304" pitchFamily="18" charset="0"/>
                        </a:rPr>
                        <a:t>% des cas notifiés et investigués en 2jrs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700" b="1" i="0" u="none" strike="noStrike">
                          <a:solidFill>
                            <a:srgbClr val="000000"/>
                          </a:solidFill>
                          <a:effectLst/>
                          <a:latin typeface="Times New Roman" panose="02020603050405020304" pitchFamily="18" charset="0"/>
                        </a:rPr>
                        <a:t>Tx PFA non polio : 3/100000 hab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Times New Roman" panose="02020603050405020304" pitchFamily="18" charset="0"/>
                        </a:rPr>
                        <a:t>% PFA avec 2 selles prélév dans les 7 jrs </a:t>
                      </a:r>
                      <a:r>
                        <a:rPr lang="fr-FR" sz="700" b="1" i="0" u="none" strike="noStrike">
                          <a:solidFill>
                            <a:srgbClr val="000000"/>
                          </a:solidFill>
                          <a:effectLst/>
                          <a:latin typeface="Calibri" panose="020F0502020204030204" pitchFamily="34" charset="0"/>
                        </a:rPr>
                        <a:t>≥</a:t>
                      </a:r>
                      <a:r>
                        <a:rPr lang="fr-FR" sz="700" b="1" i="0" u="none" strike="noStrike">
                          <a:solidFill>
                            <a:srgbClr val="000000"/>
                          </a:solidFill>
                          <a:effectLst/>
                          <a:latin typeface="Times New Roman" panose="02020603050405020304" pitchFamily="18" charset="0"/>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Times New Roman" panose="02020603050405020304" pitchFamily="18" charset="0"/>
                        </a:rPr>
                        <a:t>Cas PFA non polio avec souche sabin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Times New Roman" panose="02020603050405020304" pitchFamily="18" charset="0"/>
                        </a:rPr>
                        <a:t>Cas de PFA avec Enterovirus non polio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Times New Roman" panose="02020603050405020304" pitchFamily="18" charset="0"/>
                        </a:rPr>
                        <a:t>% de cas de PFA avec Enterovirus non polio </a:t>
                      </a:r>
                      <a:r>
                        <a:rPr lang="fr-FR" sz="700" b="1" i="0" u="none" strike="noStrike">
                          <a:solidFill>
                            <a:srgbClr val="000000"/>
                          </a:solidFill>
                          <a:effectLst/>
                          <a:latin typeface="Calibri" panose="020F0502020204030204" pitchFamily="34" charset="0"/>
                        </a:rPr>
                        <a:t>≥ </a:t>
                      </a:r>
                      <a:r>
                        <a:rPr lang="fr-FR" sz="700" b="1" i="0" u="none" strike="noStrike">
                          <a:solidFill>
                            <a:srgbClr val="000000"/>
                          </a:solidFill>
                          <a:effectLst/>
                          <a:latin typeface="Times New Roman" panose="02020603050405020304" pitchFamily="18"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258">
                <a:tc>
                  <a:txBody>
                    <a:bodyPr/>
                    <a:lstStyle/>
                    <a:p>
                      <a:pPr algn="l" fontAlgn="b"/>
                      <a:r>
                        <a:rPr lang="fr-FR" sz="700" b="0" i="0" u="none" strike="noStrike">
                          <a:solidFill>
                            <a:srgbClr val="000000"/>
                          </a:solidFill>
                          <a:effectLst/>
                          <a:latin typeface="Times New Roman" panose="02020603050405020304" pitchFamily="18" charset="0"/>
                        </a:rPr>
                        <a:t>BUBANZA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700" b="0" i="0" u="none" strike="noStrike">
                          <a:solidFill>
                            <a:srgbClr val="000000"/>
                          </a:solidFill>
                          <a:effectLst/>
                          <a:latin typeface="Times New Roman" panose="02020603050405020304" pitchFamily="18" charset="0"/>
                        </a:rPr>
                        <a:t>245 176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700" b="0" i="0" u="none" strike="noStrike">
                          <a:solidFill>
                            <a:srgbClr val="000000"/>
                          </a:solidFill>
                          <a:effectLst/>
                          <a:latin typeface="Times New Roman" panose="02020603050405020304" pitchFamily="18"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Times New Roman" panose="02020603050405020304"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700" b="0" i="0" u="none" strike="noStrike">
                          <a:solidFill>
                            <a:srgbClr val="FFFFFF"/>
                          </a:solidFill>
                          <a:effectLst/>
                          <a:latin typeface="Times New Roman" panose="02020603050405020304" pitchFamily="18"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ctr" fontAlgn="ctr"/>
                      <a:r>
                        <a:rPr lang="fr-FR" sz="700" b="0" i="0" u="none" strike="noStrike">
                          <a:solidFill>
                            <a:srgbClr val="000000"/>
                          </a:solidFill>
                          <a:effectLst/>
                          <a:latin typeface="Times New Roman" panose="02020603050405020304" pitchFamily="18" charset="0"/>
                        </a:rPr>
                        <a:t>1,66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fr-FR" sz="700" b="0" i="0" u="none" strike="noStrike">
                          <a:solidFill>
                            <a:srgbClr val="FFFFFF"/>
                          </a:solidFill>
                          <a:effectLst/>
                          <a:latin typeface="Times New Roman" panose="02020603050405020304" pitchFamily="18"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700" b="0" i="0" u="none" strike="noStrike">
                          <a:solidFill>
                            <a:srgbClr val="000000"/>
                          </a:solidFill>
                          <a:effectLst/>
                          <a:latin typeface="Times New Roman" panose="02020603050405020304" pitchFamily="18"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Times New Roman" panose="02020603050405020304" pitchFamily="18"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1" i="0" u="none" strike="noStrike">
                          <a:solidFill>
                            <a:srgbClr val="9C0006"/>
                          </a:solidFill>
                          <a:effectLst/>
                          <a:latin typeface="Times New Roman" panose="02020603050405020304" pitchFamily="18"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258">
                <a:tc>
                  <a:txBody>
                    <a:bodyPr/>
                    <a:lstStyle/>
                    <a:p>
                      <a:pPr algn="l" fontAlgn="b"/>
                      <a:r>
                        <a:rPr lang="fr-FR" sz="700" b="0" i="0" u="none" strike="noStrike">
                          <a:solidFill>
                            <a:srgbClr val="000000"/>
                          </a:solidFill>
                          <a:effectLst/>
                          <a:latin typeface="Times New Roman" panose="02020603050405020304" pitchFamily="18" charset="0"/>
                        </a:rPr>
                        <a:t>BUJUMBURA RURAL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700" b="0" i="0" u="none" strike="noStrike">
                          <a:solidFill>
                            <a:srgbClr val="000000"/>
                          </a:solidFill>
                          <a:effectLst/>
                          <a:latin typeface="Times New Roman" panose="02020603050405020304" pitchFamily="18" charset="0"/>
                        </a:rPr>
                        <a:t>337 143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700" b="0" i="0" u="none" strike="noStrike">
                          <a:solidFill>
                            <a:srgbClr val="000000"/>
                          </a:solidFill>
                          <a:effectLst/>
                          <a:latin typeface="Times New Roman" panose="02020603050405020304" pitchFamily="18"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Times New Roman" panose="02020603050405020304" pitchFamily="18"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700" b="0" i="0" u="none" strike="noStrike">
                          <a:solidFill>
                            <a:srgbClr val="FFFFFF"/>
                          </a:solidFill>
                          <a:effectLst/>
                          <a:latin typeface="Times New Roman" panose="02020603050405020304" pitchFamily="18" charset="0"/>
                        </a:rPr>
                        <a:t>307,7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ctr" fontAlgn="ctr"/>
                      <a:r>
                        <a:rPr lang="fr-FR" sz="700" b="0" i="0" u="none" strike="noStrike">
                          <a:solidFill>
                            <a:srgbClr val="000000"/>
                          </a:solidFill>
                          <a:effectLst/>
                          <a:latin typeface="Times New Roman" panose="02020603050405020304" pitchFamily="18" charset="0"/>
                        </a:rPr>
                        <a:t>3,63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fr-FR" sz="700" b="0" i="0" u="none" strike="noStrike">
                          <a:solidFill>
                            <a:srgbClr val="000000"/>
                          </a:solidFill>
                          <a:effectLst/>
                          <a:latin typeface="Times New Roman" panose="02020603050405020304" pitchFamily="18" charset="0"/>
                        </a:rPr>
                        <a:t>70,0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fr-FR" sz="700" b="0" i="0" u="none" strike="noStrike">
                          <a:solidFill>
                            <a:srgbClr val="000000"/>
                          </a:solidFill>
                          <a:effectLst/>
                          <a:latin typeface="Times New Roman" panose="02020603050405020304" pitchFamily="18"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Times New Roman" panose="02020603050405020304" pitchFamily="18"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Times New Roman" panose="02020603050405020304" pitchFamily="18"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258">
                <a:tc>
                  <a:txBody>
                    <a:bodyPr/>
                    <a:lstStyle/>
                    <a:p>
                      <a:pPr algn="l" fontAlgn="b"/>
                      <a:r>
                        <a:rPr lang="fr-FR" sz="700" b="0" i="0" u="none" strike="noStrike">
                          <a:solidFill>
                            <a:srgbClr val="000000"/>
                          </a:solidFill>
                          <a:effectLst/>
                          <a:latin typeface="Times New Roman" panose="02020603050405020304" pitchFamily="18" charset="0"/>
                        </a:rPr>
                        <a:t>BUJUMBURA MAIRIE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700" b="0" i="0" u="none" strike="noStrike">
                          <a:solidFill>
                            <a:srgbClr val="000000"/>
                          </a:solidFill>
                          <a:effectLst/>
                          <a:latin typeface="Times New Roman" panose="02020603050405020304" pitchFamily="18" charset="0"/>
                        </a:rPr>
                        <a:t>360 606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700" b="0" i="0" u="none" strike="noStrike">
                          <a:solidFill>
                            <a:srgbClr val="000000"/>
                          </a:solidFill>
                          <a:effectLst/>
                          <a:latin typeface="Times New Roman" panose="02020603050405020304" pitchFamily="18"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Times New Roman" panose="02020603050405020304"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700" b="0" i="0" u="none" strike="noStrike">
                          <a:solidFill>
                            <a:srgbClr val="000000"/>
                          </a:solidFill>
                          <a:effectLst/>
                          <a:latin typeface="Times New Roman" panose="02020603050405020304" pitchFamily="18" charset="0"/>
                        </a:rPr>
                        <a:t>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fr-FR" sz="700" b="0" i="0" u="none" strike="noStrike">
                          <a:solidFill>
                            <a:srgbClr val="000000"/>
                          </a:solidFill>
                          <a:effectLst/>
                          <a:latin typeface="Times New Roman" panose="02020603050405020304" pitchFamily="18" charset="0"/>
                        </a:rPr>
                        <a:t>1,13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fr-FR" sz="700" b="0" i="0" u="none" strike="noStrike">
                          <a:solidFill>
                            <a:srgbClr val="000000"/>
                          </a:solidFill>
                          <a:effectLst/>
                          <a:latin typeface="Times New Roman" panose="02020603050405020304" pitchFamily="18" charset="0"/>
                        </a:rPr>
                        <a:t>66,7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fr-FR" sz="700" b="0" i="0" u="none" strike="noStrike">
                          <a:solidFill>
                            <a:srgbClr val="000000"/>
                          </a:solidFill>
                          <a:effectLst/>
                          <a:latin typeface="Times New Roman" panose="02020603050405020304" pitchFamily="18"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Times New Roman" panose="02020603050405020304" pitchFamily="18"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1" i="0" u="none" strike="noStrike">
                          <a:solidFill>
                            <a:srgbClr val="9C0006"/>
                          </a:solidFill>
                          <a:effectLst/>
                          <a:latin typeface="Times New Roman" panose="02020603050405020304" pitchFamily="18"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258">
                <a:tc>
                  <a:txBody>
                    <a:bodyPr/>
                    <a:lstStyle/>
                    <a:p>
                      <a:pPr algn="l" fontAlgn="b"/>
                      <a:r>
                        <a:rPr lang="fr-FR" sz="700" b="0" i="0" u="none" strike="noStrike">
                          <a:solidFill>
                            <a:srgbClr val="000000"/>
                          </a:solidFill>
                          <a:effectLst/>
                          <a:latin typeface="Times New Roman" panose="02020603050405020304" pitchFamily="18" charset="0"/>
                        </a:rPr>
                        <a:t>BURURI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700" b="0" i="0" u="none" strike="noStrike">
                          <a:solidFill>
                            <a:srgbClr val="000000"/>
                          </a:solidFill>
                          <a:effectLst/>
                          <a:latin typeface="Times New Roman" panose="02020603050405020304" pitchFamily="18" charset="0"/>
                        </a:rPr>
                        <a:t>229 942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700" b="0" i="0" u="none" strike="noStrike">
                          <a:solidFill>
                            <a:srgbClr val="000000"/>
                          </a:solidFill>
                          <a:effectLst/>
                          <a:latin typeface="Times New Roman" panose="02020603050405020304" pitchFamily="18"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Times New Roman" panose="02020603050405020304"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700" b="0" i="0" u="none" strike="noStrike">
                          <a:solidFill>
                            <a:srgbClr val="000000"/>
                          </a:solidFill>
                          <a:effectLst/>
                          <a:latin typeface="Times New Roman" panose="02020603050405020304" pitchFamily="18" charset="0"/>
                        </a:rPr>
                        <a:t>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fr-FR" sz="700" b="0" i="0" u="none" strike="noStrike">
                          <a:solidFill>
                            <a:srgbClr val="000000"/>
                          </a:solidFill>
                          <a:effectLst/>
                          <a:latin typeface="Times New Roman" panose="02020603050405020304" pitchFamily="18" charset="0"/>
                        </a:rPr>
                        <a:t>1,80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fr-FR" sz="700" b="0" i="0" u="none" strike="noStrike">
                          <a:solidFill>
                            <a:srgbClr val="FFFFFF"/>
                          </a:solidFill>
                          <a:effectLst/>
                          <a:latin typeface="Times New Roman" panose="02020603050405020304" pitchFamily="18"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ctr" fontAlgn="ctr"/>
                      <a:r>
                        <a:rPr lang="fr-FR" sz="700" b="0" i="0" u="none" strike="noStrike">
                          <a:solidFill>
                            <a:srgbClr val="000000"/>
                          </a:solidFill>
                          <a:effectLst/>
                          <a:latin typeface="Times New Roman" panose="02020603050405020304" pitchFamily="18"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Times New Roman" panose="02020603050405020304" pitchFamily="18"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1" i="0" u="none" strike="noStrike">
                          <a:solidFill>
                            <a:srgbClr val="9C0006"/>
                          </a:solidFill>
                          <a:effectLst/>
                          <a:latin typeface="Times New Roman" panose="02020603050405020304" pitchFamily="18"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258">
                <a:tc>
                  <a:txBody>
                    <a:bodyPr/>
                    <a:lstStyle/>
                    <a:p>
                      <a:pPr algn="l" fontAlgn="b"/>
                      <a:r>
                        <a:rPr lang="fr-FR" sz="700" b="0" i="0" u="none" strike="noStrike">
                          <a:solidFill>
                            <a:srgbClr val="000000"/>
                          </a:solidFill>
                          <a:effectLst/>
                          <a:latin typeface="Times New Roman" panose="02020603050405020304" pitchFamily="18" charset="0"/>
                        </a:rPr>
                        <a:t>CANKUZO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700" b="0" i="0" u="none" strike="noStrike">
                          <a:solidFill>
                            <a:srgbClr val="000000"/>
                          </a:solidFill>
                          <a:effectLst/>
                          <a:latin typeface="Times New Roman" panose="02020603050405020304" pitchFamily="18" charset="0"/>
                        </a:rPr>
                        <a:t>166 007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700" b="0" i="0" u="none" strike="noStrike">
                          <a:solidFill>
                            <a:srgbClr val="000000"/>
                          </a:solidFill>
                          <a:effectLst/>
                          <a:latin typeface="Times New Roman" panose="02020603050405020304" pitchFamily="18"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Times New Roman" panose="02020603050405020304" pitchFamily="18"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700" b="0" i="0" u="none" strike="noStrike">
                          <a:solidFill>
                            <a:srgbClr val="FFFFFF"/>
                          </a:solidFill>
                          <a:effectLst/>
                          <a:latin typeface="Times New Roman" panose="02020603050405020304" pitchFamily="18" charset="0"/>
                        </a:rPr>
                        <a:t>83,3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ctr" fontAlgn="ctr"/>
                      <a:r>
                        <a:rPr lang="fr-FR" sz="700" b="0" i="0" u="none" strike="noStrike">
                          <a:solidFill>
                            <a:srgbClr val="000000"/>
                          </a:solidFill>
                          <a:effectLst/>
                          <a:latin typeface="Times New Roman" panose="02020603050405020304" pitchFamily="18" charset="0"/>
                        </a:rPr>
                        <a:t>3,69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fr-FR" sz="700" b="0" i="0" u="none" strike="noStrike">
                          <a:solidFill>
                            <a:srgbClr val="000000"/>
                          </a:solidFill>
                          <a:effectLst/>
                          <a:latin typeface="Times New Roman" panose="02020603050405020304" pitchFamily="18" charset="0"/>
                        </a:rPr>
                        <a:t>66,7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fr-FR" sz="700" b="0" i="0" u="none" strike="noStrike">
                          <a:solidFill>
                            <a:srgbClr val="000000"/>
                          </a:solidFill>
                          <a:effectLst/>
                          <a:latin typeface="Times New Roman" panose="02020603050405020304" pitchFamily="18"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Times New Roman" panose="02020603050405020304" pitchFamily="18"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Times New Roman" panose="02020603050405020304" pitchFamily="18" charset="0"/>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258">
                <a:tc>
                  <a:txBody>
                    <a:bodyPr/>
                    <a:lstStyle/>
                    <a:p>
                      <a:pPr algn="l" fontAlgn="b"/>
                      <a:r>
                        <a:rPr lang="fr-FR" sz="700" b="0" i="0" u="none" strike="noStrike">
                          <a:solidFill>
                            <a:srgbClr val="000000"/>
                          </a:solidFill>
                          <a:effectLst/>
                          <a:latin typeface="Times New Roman" panose="02020603050405020304" pitchFamily="18" charset="0"/>
                        </a:rPr>
                        <a:t>CIBITOKE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700" b="0" i="0" u="none" strike="noStrike">
                          <a:solidFill>
                            <a:srgbClr val="000000"/>
                          </a:solidFill>
                          <a:effectLst/>
                          <a:latin typeface="Times New Roman" panose="02020603050405020304" pitchFamily="18" charset="0"/>
                        </a:rPr>
                        <a:t>333 964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700" b="0" i="0" u="none" strike="noStrike">
                          <a:solidFill>
                            <a:srgbClr val="000000"/>
                          </a:solidFill>
                          <a:effectLst/>
                          <a:latin typeface="Times New Roman" panose="02020603050405020304" pitchFamily="18"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Times New Roman" panose="02020603050405020304" pitchFamily="18"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700" b="0" i="0" u="none" strike="noStrike">
                          <a:solidFill>
                            <a:srgbClr val="FFFFFF"/>
                          </a:solidFill>
                          <a:effectLst/>
                          <a:latin typeface="Times New Roman" panose="02020603050405020304" pitchFamily="18"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ctr" fontAlgn="ctr"/>
                      <a:r>
                        <a:rPr lang="fr-FR" sz="700" b="0" i="0" u="none" strike="noStrike">
                          <a:solidFill>
                            <a:srgbClr val="000000"/>
                          </a:solidFill>
                          <a:effectLst/>
                          <a:latin typeface="Times New Roman" panose="02020603050405020304" pitchFamily="18" charset="0"/>
                        </a:rPr>
                        <a:t>3,97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fr-FR" sz="700" b="0" i="0" u="none" strike="noStrike">
                          <a:solidFill>
                            <a:srgbClr val="FFFFFF"/>
                          </a:solidFill>
                          <a:effectLst/>
                          <a:latin typeface="Times New Roman" panose="02020603050405020304" pitchFamily="18"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700" b="0" i="0" u="none" strike="noStrike">
                          <a:solidFill>
                            <a:srgbClr val="000000"/>
                          </a:solidFill>
                          <a:effectLst/>
                          <a:latin typeface="Times New Roman" panose="02020603050405020304" pitchFamily="18"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Times New Roman" panose="02020603050405020304" pitchFamily="18"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Times New Roman" panose="02020603050405020304" pitchFamily="18"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258">
                <a:tc>
                  <a:txBody>
                    <a:bodyPr/>
                    <a:lstStyle/>
                    <a:p>
                      <a:pPr algn="l" fontAlgn="b"/>
                      <a:r>
                        <a:rPr lang="fr-FR" sz="700" b="0" i="0" u="none" strike="noStrike">
                          <a:solidFill>
                            <a:srgbClr val="000000"/>
                          </a:solidFill>
                          <a:effectLst/>
                          <a:latin typeface="Times New Roman" panose="02020603050405020304" pitchFamily="18" charset="0"/>
                        </a:rPr>
                        <a:t>GITEGA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700" b="0" i="0" u="none" strike="noStrike">
                          <a:solidFill>
                            <a:srgbClr val="000000"/>
                          </a:solidFill>
                          <a:effectLst/>
                          <a:latin typeface="Times New Roman" panose="02020603050405020304" pitchFamily="18" charset="0"/>
                        </a:rPr>
                        <a:t>526 020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700" b="0" i="0" u="none" strike="noStrike">
                          <a:solidFill>
                            <a:srgbClr val="000000"/>
                          </a:solidFill>
                          <a:effectLst/>
                          <a:latin typeface="Times New Roman" panose="02020603050405020304" pitchFamily="18"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Times New Roman" panose="02020603050405020304" pitchFamily="18"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700" b="0" i="0" u="none" strike="noStrike">
                          <a:solidFill>
                            <a:srgbClr val="FFFFFF"/>
                          </a:solidFill>
                          <a:effectLst/>
                          <a:latin typeface="Times New Roman" panose="02020603050405020304" pitchFamily="18" charset="0"/>
                        </a:rPr>
                        <a:t>85,7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ctr" fontAlgn="ctr"/>
                      <a:r>
                        <a:rPr lang="fr-FR" sz="700" b="0" i="0" u="none" strike="noStrike">
                          <a:solidFill>
                            <a:srgbClr val="000000"/>
                          </a:solidFill>
                          <a:effectLst/>
                          <a:latin typeface="Times New Roman" panose="02020603050405020304" pitchFamily="18" charset="0"/>
                        </a:rPr>
                        <a:t>1,36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fr-FR" sz="700" b="0" i="0" u="none" strike="noStrike">
                          <a:solidFill>
                            <a:srgbClr val="FFFFFF"/>
                          </a:solidFill>
                          <a:effectLst/>
                          <a:latin typeface="Times New Roman" panose="02020603050405020304" pitchFamily="18"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ctr" fontAlgn="ctr"/>
                      <a:r>
                        <a:rPr lang="fr-FR" sz="700" b="0" i="0" u="none" strike="noStrike">
                          <a:solidFill>
                            <a:srgbClr val="000000"/>
                          </a:solidFill>
                          <a:effectLst/>
                          <a:latin typeface="Times New Roman" panose="02020603050405020304" pitchFamily="18"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Times New Roman" panose="02020603050405020304" pitchFamily="18"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Times New Roman" panose="02020603050405020304" pitchFamily="18" charset="0"/>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258">
                <a:tc>
                  <a:txBody>
                    <a:bodyPr/>
                    <a:lstStyle/>
                    <a:p>
                      <a:pPr algn="l" fontAlgn="b"/>
                      <a:r>
                        <a:rPr lang="fr-FR" sz="700" b="0" i="0" u="none" strike="noStrike">
                          <a:solidFill>
                            <a:srgbClr val="000000"/>
                          </a:solidFill>
                          <a:effectLst/>
                          <a:latin typeface="Times New Roman" panose="02020603050405020304" pitchFamily="18" charset="0"/>
                        </a:rPr>
                        <a:t>KARUSI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700" b="0" i="0" u="none" strike="noStrike">
                          <a:solidFill>
                            <a:srgbClr val="000000"/>
                          </a:solidFill>
                          <a:effectLst/>
                          <a:latin typeface="Times New Roman" panose="02020603050405020304" pitchFamily="18" charset="0"/>
                        </a:rPr>
                        <a:t>316 562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700" b="0" i="0" u="none" strike="noStrike">
                          <a:solidFill>
                            <a:srgbClr val="000000"/>
                          </a:solidFill>
                          <a:effectLst/>
                          <a:latin typeface="Times New Roman" panose="02020603050405020304" pitchFamily="18"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Times New Roman" panose="02020603050405020304" pitchFamily="18"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700" b="0" i="0" u="none" strike="noStrike">
                          <a:solidFill>
                            <a:srgbClr val="FFFFFF"/>
                          </a:solidFill>
                          <a:effectLst/>
                          <a:latin typeface="Times New Roman" panose="02020603050405020304" pitchFamily="18"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ctr" fontAlgn="ctr"/>
                      <a:r>
                        <a:rPr lang="fr-FR" sz="700" b="0" i="0" u="none" strike="noStrike">
                          <a:solidFill>
                            <a:srgbClr val="000000"/>
                          </a:solidFill>
                          <a:effectLst/>
                          <a:latin typeface="Times New Roman" panose="02020603050405020304" pitchFamily="18" charset="0"/>
                        </a:rPr>
                        <a:t>1,93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fr-FR" sz="700" b="0" i="0" u="none" strike="noStrike">
                          <a:solidFill>
                            <a:srgbClr val="FFFFFF"/>
                          </a:solidFill>
                          <a:effectLst/>
                          <a:latin typeface="Times New Roman" panose="02020603050405020304" pitchFamily="18"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700" b="0" i="0" u="none" strike="noStrike">
                          <a:solidFill>
                            <a:srgbClr val="000000"/>
                          </a:solidFill>
                          <a:effectLst/>
                          <a:latin typeface="Times New Roman" panose="02020603050405020304" pitchFamily="18"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Times New Roman" panose="02020603050405020304" pitchFamily="18"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1" i="0" u="none" strike="noStrike">
                          <a:solidFill>
                            <a:srgbClr val="9C0006"/>
                          </a:solidFill>
                          <a:effectLst/>
                          <a:latin typeface="Times New Roman" panose="02020603050405020304" pitchFamily="18"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258">
                <a:tc>
                  <a:txBody>
                    <a:bodyPr/>
                    <a:lstStyle/>
                    <a:p>
                      <a:pPr algn="l" fontAlgn="b"/>
                      <a:r>
                        <a:rPr lang="fr-FR" sz="700" b="0" i="0" u="none" strike="noStrike">
                          <a:solidFill>
                            <a:srgbClr val="000000"/>
                          </a:solidFill>
                          <a:effectLst/>
                          <a:latin typeface="Times New Roman" panose="02020603050405020304" pitchFamily="18" charset="0"/>
                        </a:rPr>
                        <a:t>KAYANZA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700" b="0" i="0" u="none" strike="noStrike">
                          <a:solidFill>
                            <a:srgbClr val="000000"/>
                          </a:solidFill>
                          <a:effectLst/>
                          <a:latin typeface="Times New Roman" panose="02020603050405020304" pitchFamily="18" charset="0"/>
                        </a:rPr>
                        <a:t>424 612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700" b="0" i="0" u="none" strike="noStrike">
                          <a:solidFill>
                            <a:srgbClr val="000000"/>
                          </a:solidFill>
                          <a:effectLst/>
                          <a:latin typeface="Times New Roman" panose="02020603050405020304" pitchFamily="18"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Times New Roman" panose="02020603050405020304" pitchFamily="18"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700" b="0" i="0" u="none" strike="noStrike">
                          <a:solidFill>
                            <a:srgbClr val="FFFFFF"/>
                          </a:solidFill>
                          <a:effectLst/>
                          <a:latin typeface="Times New Roman" panose="02020603050405020304" pitchFamily="18" charset="0"/>
                        </a:rPr>
                        <a:t>90,0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ctr" fontAlgn="ctr"/>
                      <a:r>
                        <a:rPr lang="fr-FR" sz="700" b="0" i="0" u="none" strike="noStrike">
                          <a:solidFill>
                            <a:srgbClr val="000000"/>
                          </a:solidFill>
                          <a:effectLst/>
                          <a:latin typeface="Times New Roman" panose="02020603050405020304" pitchFamily="18" charset="0"/>
                        </a:rPr>
                        <a:t>2,40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fr-FR" sz="700" b="0" i="0" u="none" strike="noStrike">
                          <a:solidFill>
                            <a:srgbClr val="FFFFFF"/>
                          </a:solidFill>
                          <a:effectLst/>
                          <a:latin typeface="Times New Roman" panose="02020603050405020304" pitchFamily="18"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ctr" fontAlgn="ctr"/>
                      <a:r>
                        <a:rPr lang="fr-FR" sz="700" b="0" i="0" u="none" strike="noStrike">
                          <a:solidFill>
                            <a:srgbClr val="000000"/>
                          </a:solidFill>
                          <a:effectLst/>
                          <a:latin typeface="Times New Roman" panose="02020603050405020304" pitchFamily="18"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Times New Roman" panose="02020603050405020304" pitchFamily="18"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1" i="0" u="none" strike="noStrike">
                          <a:solidFill>
                            <a:srgbClr val="9C0006"/>
                          </a:solidFill>
                          <a:effectLst/>
                          <a:latin typeface="Times New Roman" panose="02020603050405020304" pitchFamily="18"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258">
                <a:tc>
                  <a:txBody>
                    <a:bodyPr/>
                    <a:lstStyle/>
                    <a:p>
                      <a:pPr algn="l" fontAlgn="b"/>
                      <a:r>
                        <a:rPr lang="fr-FR" sz="700" b="0" i="0" u="none" strike="noStrike">
                          <a:solidFill>
                            <a:srgbClr val="000000"/>
                          </a:solidFill>
                          <a:effectLst/>
                          <a:latin typeface="Times New Roman" panose="02020603050405020304" pitchFamily="18" charset="0"/>
                        </a:rPr>
                        <a:t>KIRUNDO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700" b="0" i="0" u="none" strike="noStrike">
                          <a:solidFill>
                            <a:srgbClr val="000000"/>
                          </a:solidFill>
                          <a:effectLst/>
                          <a:latin typeface="Times New Roman" panose="02020603050405020304" pitchFamily="18" charset="0"/>
                        </a:rPr>
                        <a:t>455 688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700" b="0" i="0" u="none" strike="noStrike">
                          <a:solidFill>
                            <a:srgbClr val="000000"/>
                          </a:solidFill>
                          <a:effectLst/>
                          <a:latin typeface="Times New Roman" panose="02020603050405020304" pitchFamily="18"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Times New Roman" panose="02020603050405020304" pitchFamily="18"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700" b="0" i="0" u="none" strike="noStrike">
                          <a:solidFill>
                            <a:srgbClr val="FFFFFF"/>
                          </a:solidFill>
                          <a:effectLst/>
                          <a:latin typeface="Times New Roman" panose="02020603050405020304" pitchFamily="18" charset="0"/>
                        </a:rPr>
                        <a:t>114,3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ctr" fontAlgn="ctr"/>
                      <a:r>
                        <a:rPr lang="fr-FR" sz="700" b="0" i="0" u="none" strike="noStrike">
                          <a:solidFill>
                            <a:srgbClr val="000000"/>
                          </a:solidFill>
                          <a:effectLst/>
                          <a:latin typeface="Times New Roman" panose="02020603050405020304" pitchFamily="18" charset="0"/>
                        </a:rPr>
                        <a:t>1,57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fr-FR" sz="700" b="0" i="0" u="none" strike="noStrike">
                          <a:solidFill>
                            <a:srgbClr val="FFFFFF"/>
                          </a:solidFill>
                          <a:effectLst/>
                          <a:latin typeface="Times New Roman" panose="02020603050405020304" pitchFamily="18"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ctr" fontAlgn="ctr"/>
                      <a:r>
                        <a:rPr lang="fr-FR" sz="700" b="0" i="0" u="none" strike="noStrike">
                          <a:solidFill>
                            <a:srgbClr val="000000"/>
                          </a:solidFill>
                          <a:effectLst/>
                          <a:latin typeface="Times New Roman" panose="02020603050405020304" pitchFamily="18"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Times New Roman" panose="02020603050405020304" pitchFamily="18"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Times New Roman" panose="02020603050405020304" pitchFamily="18" charset="0"/>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258">
                <a:tc>
                  <a:txBody>
                    <a:bodyPr/>
                    <a:lstStyle/>
                    <a:p>
                      <a:pPr algn="l" fontAlgn="b"/>
                      <a:r>
                        <a:rPr lang="fr-FR" sz="700" b="0" i="0" u="none" strike="noStrike">
                          <a:solidFill>
                            <a:srgbClr val="000000"/>
                          </a:solidFill>
                          <a:effectLst/>
                          <a:latin typeface="Times New Roman" panose="02020603050405020304" pitchFamily="18" charset="0"/>
                        </a:rPr>
                        <a:t>MAKAMBA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700" b="0" i="0" u="none" strike="noStrike">
                          <a:solidFill>
                            <a:srgbClr val="000000"/>
                          </a:solidFill>
                          <a:effectLst/>
                          <a:latin typeface="Times New Roman" panose="02020603050405020304" pitchFamily="18" charset="0"/>
                        </a:rPr>
                        <a:t>312 541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700" b="0" i="0" u="none" strike="noStrike">
                          <a:solidFill>
                            <a:srgbClr val="000000"/>
                          </a:solidFill>
                          <a:effectLst/>
                          <a:latin typeface="Times New Roman" panose="02020603050405020304" pitchFamily="18"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Times New Roman" panose="02020603050405020304" pitchFamily="18"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700" b="0" i="0" u="none" strike="noStrike">
                          <a:solidFill>
                            <a:srgbClr val="FFFFFF"/>
                          </a:solidFill>
                          <a:effectLst/>
                          <a:latin typeface="Times New Roman" panose="02020603050405020304" pitchFamily="18"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ctr" fontAlgn="ctr"/>
                      <a:r>
                        <a:rPr lang="fr-FR" sz="700" b="0" i="0" u="none" strike="noStrike">
                          <a:solidFill>
                            <a:srgbClr val="000000"/>
                          </a:solidFill>
                          <a:effectLst/>
                          <a:latin typeface="Times New Roman" panose="02020603050405020304" pitchFamily="18" charset="0"/>
                        </a:rPr>
                        <a:t>0,98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ctr"/>
                      <a:r>
                        <a:rPr lang="fr-FR" sz="700" b="0" i="0" u="none" strike="noStrike">
                          <a:solidFill>
                            <a:srgbClr val="FFFFFF"/>
                          </a:solidFill>
                          <a:effectLst/>
                          <a:latin typeface="Times New Roman" panose="02020603050405020304" pitchFamily="18"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700" b="0" i="0" u="none" strike="noStrike">
                          <a:solidFill>
                            <a:srgbClr val="000000"/>
                          </a:solidFill>
                          <a:effectLst/>
                          <a:latin typeface="Times New Roman" panose="02020603050405020304" pitchFamily="18"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Times New Roman" panose="02020603050405020304" pitchFamily="18"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Times New Roman" panose="02020603050405020304" pitchFamily="18" charset="0"/>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258">
                <a:tc>
                  <a:txBody>
                    <a:bodyPr/>
                    <a:lstStyle/>
                    <a:p>
                      <a:pPr algn="l" fontAlgn="b"/>
                      <a:r>
                        <a:rPr lang="fr-FR" sz="700" b="0" i="0" u="none" strike="noStrike">
                          <a:solidFill>
                            <a:srgbClr val="000000"/>
                          </a:solidFill>
                          <a:effectLst/>
                          <a:latin typeface="Times New Roman" panose="02020603050405020304" pitchFamily="18" charset="0"/>
                        </a:rPr>
                        <a:t>MURAMVYA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700" b="0" i="0" u="none" strike="noStrike">
                          <a:solidFill>
                            <a:srgbClr val="000000"/>
                          </a:solidFill>
                          <a:effectLst/>
                          <a:latin typeface="Times New Roman" panose="02020603050405020304" pitchFamily="18" charset="0"/>
                        </a:rPr>
                        <a:t>212 222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700" b="0" i="0" u="none" strike="noStrike">
                          <a:solidFill>
                            <a:srgbClr val="000000"/>
                          </a:solidFill>
                          <a:effectLst/>
                          <a:latin typeface="Times New Roman" panose="02020603050405020304" pitchFamily="18"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Times New Roman" panose="02020603050405020304" pitchFamily="18"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700" b="0" i="0" u="none" strike="noStrike">
                          <a:solidFill>
                            <a:srgbClr val="FFFFFF"/>
                          </a:solidFill>
                          <a:effectLst/>
                          <a:latin typeface="Times New Roman" panose="02020603050405020304" pitchFamily="18"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ctr" fontAlgn="ctr"/>
                      <a:r>
                        <a:rPr lang="fr-FR" sz="700" b="0" i="0" u="none" strike="noStrike">
                          <a:solidFill>
                            <a:srgbClr val="000000"/>
                          </a:solidFill>
                          <a:effectLst/>
                          <a:latin typeface="Times New Roman" panose="02020603050405020304" pitchFamily="18" charset="0"/>
                        </a:rPr>
                        <a:t>1,44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fr-FR" sz="700" b="0" i="0" u="none" strike="noStrike">
                          <a:solidFill>
                            <a:srgbClr val="FFFFFF"/>
                          </a:solidFill>
                          <a:effectLst/>
                          <a:latin typeface="Times New Roman" panose="02020603050405020304" pitchFamily="18"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700" b="0" i="0" u="none" strike="noStrike">
                          <a:solidFill>
                            <a:srgbClr val="000000"/>
                          </a:solidFill>
                          <a:effectLst/>
                          <a:latin typeface="Times New Roman" panose="02020603050405020304" pitchFamily="18"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Times New Roman" panose="02020603050405020304" pitchFamily="18"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1" i="0" u="none" strike="noStrike">
                          <a:solidFill>
                            <a:srgbClr val="000000"/>
                          </a:solidFill>
                          <a:effectLst/>
                          <a:latin typeface="Times New Roman" panose="02020603050405020304" pitchFamily="18" charset="0"/>
                        </a:rPr>
                        <a:t>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258">
                <a:tc>
                  <a:txBody>
                    <a:bodyPr/>
                    <a:lstStyle/>
                    <a:p>
                      <a:pPr algn="l" fontAlgn="b"/>
                      <a:r>
                        <a:rPr lang="fr-FR" sz="700" b="0" i="0" u="none" strike="noStrike">
                          <a:solidFill>
                            <a:srgbClr val="000000"/>
                          </a:solidFill>
                          <a:effectLst/>
                          <a:latin typeface="Times New Roman" panose="02020603050405020304" pitchFamily="18" charset="0"/>
                        </a:rPr>
                        <a:t>MUYINGA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700" b="0" i="0" u="none" strike="noStrike">
                          <a:solidFill>
                            <a:srgbClr val="000000"/>
                          </a:solidFill>
                          <a:effectLst/>
                          <a:latin typeface="Times New Roman" panose="02020603050405020304" pitchFamily="18" charset="0"/>
                        </a:rPr>
                        <a:t>458 701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700" b="0" i="0" u="none" strike="noStrike">
                          <a:solidFill>
                            <a:srgbClr val="000000"/>
                          </a:solidFill>
                          <a:effectLst/>
                          <a:latin typeface="Times New Roman" panose="02020603050405020304" pitchFamily="18"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Times New Roman" panose="02020603050405020304" pitchFamily="18"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700" b="0" i="0" u="none" strike="noStrike">
                          <a:solidFill>
                            <a:srgbClr val="FFFFFF"/>
                          </a:solidFill>
                          <a:effectLst/>
                          <a:latin typeface="Times New Roman" panose="02020603050405020304" pitchFamily="18" charset="0"/>
                        </a:rPr>
                        <a:t>111,8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ctr" fontAlgn="ctr"/>
                      <a:r>
                        <a:rPr lang="fr-FR" sz="700" b="0" i="0" u="none" strike="noStrike">
                          <a:solidFill>
                            <a:srgbClr val="000000"/>
                          </a:solidFill>
                          <a:effectLst/>
                          <a:latin typeface="Times New Roman" panose="02020603050405020304" pitchFamily="18" charset="0"/>
                        </a:rPr>
                        <a:t>3,78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fr-FR" sz="700" b="0" i="0" u="none" strike="noStrike">
                          <a:solidFill>
                            <a:srgbClr val="FFFFFF"/>
                          </a:solidFill>
                          <a:effectLst/>
                          <a:latin typeface="Times New Roman" panose="02020603050405020304" pitchFamily="18" charset="0"/>
                        </a:rPr>
                        <a:t>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700" b="0" i="0" u="none" strike="noStrike">
                          <a:solidFill>
                            <a:srgbClr val="000000"/>
                          </a:solidFill>
                          <a:effectLst/>
                          <a:latin typeface="Times New Roman" panose="02020603050405020304" pitchFamily="18"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Times New Roman" panose="02020603050405020304" pitchFamily="18"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1" i="0" u="none" strike="noStrike">
                          <a:solidFill>
                            <a:srgbClr val="9C0006"/>
                          </a:solidFill>
                          <a:effectLst/>
                          <a:latin typeface="Times New Roman" panose="02020603050405020304" pitchFamily="18"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258">
                <a:tc>
                  <a:txBody>
                    <a:bodyPr/>
                    <a:lstStyle/>
                    <a:p>
                      <a:pPr algn="l" fontAlgn="b"/>
                      <a:r>
                        <a:rPr lang="fr-FR" sz="700" b="0" i="0" u="none" strike="noStrike">
                          <a:solidFill>
                            <a:srgbClr val="000000"/>
                          </a:solidFill>
                          <a:effectLst/>
                          <a:latin typeface="Times New Roman" panose="02020603050405020304" pitchFamily="18" charset="0"/>
                        </a:rPr>
                        <a:t>MWARO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700" b="0" i="0" u="none" strike="noStrike">
                          <a:solidFill>
                            <a:srgbClr val="000000"/>
                          </a:solidFill>
                          <a:effectLst/>
                          <a:latin typeface="Times New Roman" panose="02020603050405020304" pitchFamily="18" charset="0"/>
                        </a:rPr>
                        <a:t>198 116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700" b="0" i="0" u="none" strike="noStrike">
                          <a:solidFill>
                            <a:srgbClr val="000000"/>
                          </a:solidFill>
                          <a:effectLst/>
                          <a:latin typeface="Times New Roman" panose="02020603050405020304" pitchFamily="18"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Times New Roman" panose="02020603050405020304" pitchFamily="18"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700" b="0" i="0" u="none" strike="noStrike">
                          <a:solidFill>
                            <a:srgbClr val="FFFFFF"/>
                          </a:solidFill>
                          <a:effectLst/>
                          <a:latin typeface="Times New Roman" panose="02020603050405020304" pitchFamily="18"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ctr" fontAlgn="ctr"/>
                      <a:r>
                        <a:rPr lang="fr-FR" sz="700" b="0" i="0" u="none" strike="noStrike">
                          <a:solidFill>
                            <a:srgbClr val="000000"/>
                          </a:solidFill>
                          <a:effectLst/>
                          <a:latin typeface="Times New Roman" panose="02020603050405020304" pitchFamily="18" charset="0"/>
                        </a:rPr>
                        <a:t>5,66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fr-FR" sz="700" b="0" i="0" u="none" strike="noStrike">
                          <a:solidFill>
                            <a:srgbClr val="FFFFFF"/>
                          </a:solidFill>
                          <a:effectLst/>
                          <a:latin typeface="Times New Roman" panose="02020603050405020304" pitchFamily="18"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700" b="0" i="0" u="none" strike="noStrike">
                          <a:solidFill>
                            <a:srgbClr val="000000"/>
                          </a:solidFill>
                          <a:effectLst/>
                          <a:latin typeface="Times New Roman" panose="02020603050405020304" pitchFamily="18"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Times New Roman" panose="02020603050405020304" pitchFamily="18"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1" i="0" u="none" strike="noStrike">
                          <a:solidFill>
                            <a:srgbClr val="9C0006"/>
                          </a:solidFill>
                          <a:effectLst/>
                          <a:latin typeface="Times New Roman" panose="02020603050405020304" pitchFamily="18"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258">
                <a:tc>
                  <a:txBody>
                    <a:bodyPr/>
                    <a:lstStyle/>
                    <a:p>
                      <a:pPr algn="l" fontAlgn="b"/>
                      <a:r>
                        <a:rPr lang="fr-FR" sz="700" b="0" i="0" u="none" strike="noStrike">
                          <a:solidFill>
                            <a:srgbClr val="000000"/>
                          </a:solidFill>
                          <a:effectLst/>
                          <a:latin typeface="Times New Roman" panose="02020603050405020304" pitchFamily="18" charset="0"/>
                        </a:rPr>
                        <a:t>NGOZI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700" b="0" i="0" u="none" strike="noStrike">
                          <a:solidFill>
                            <a:srgbClr val="000000"/>
                          </a:solidFill>
                          <a:effectLst/>
                          <a:latin typeface="Times New Roman" panose="02020603050405020304" pitchFamily="18" charset="0"/>
                        </a:rPr>
                        <a:t>479 233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700" b="0" i="0" u="none" strike="noStrike">
                          <a:solidFill>
                            <a:srgbClr val="000000"/>
                          </a:solidFill>
                          <a:effectLst/>
                          <a:latin typeface="Times New Roman" panose="02020603050405020304" pitchFamily="18"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Times New Roman" panose="02020603050405020304" pitchFamily="18"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700" b="0" i="0" u="none" strike="noStrike">
                          <a:solidFill>
                            <a:srgbClr val="FFFFFF"/>
                          </a:solidFill>
                          <a:effectLst/>
                          <a:latin typeface="Times New Roman" panose="02020603050405020304" pitchFamily="18" charset="0"/>
                        </a:rPr>
                        <a:t>83,3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ctr" fontAlgn="ctr"/>
                      <a:r>
                        <a:rPr lang="fr-FR" sz="700" b="0" i="0" u="none" strike="noStrike">
                          <a:solidFill>
                            <a:srgbClr val="000000"/>
                          </a:solidFill>
                          <a:effectLst/>
                          <a:latin typeface="Times New Roman" panose="02020603050405020304" pitchFamily="18" charset="0"/>
                        </a:rPr>
                        <a:t>1,28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fr-FR" sz="700" b="0" i="0" u="none" strike="noStrike">
                          <a:solidFill>
                            <a:srgbClr val="000000"/>
                          </a:solidFill>
                          <a:effectLst/>
                          <a:latin typeface="Times New Roman" panose="02020603050405020304" pitchFamily="18" charset="0"/>
                        </a:rPr>
                        <a:t>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fr-FR" sz="700" b="0" i="0" u="none" strike="noStrike">
                          <a:solidFill>
                            <a:srgbClr val="000000"/>
                          </a:solidFill>
                          <a:effectLst/>
                          <a:latin typeface="Times New Roman" panose="02020603050405020304" pitchFamily="18"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Times New Roman" panose="02020603050405020304" pitchFamily="18"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1" i="0" u="none" strike="noStrike">
                          <a:solidFill>
                            <a:srgbClr val="9C0006"/>
                          </a:solidFill>
                          <a:effectLst/>
                          <a:latin typeface="Times New Roman" panose="02020603050405020304" pitchFamily="18"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258">
                <a:tc>
                  <a:txBody>
                    <a:bodyPr/>
                    <a:lstStyle/>
                    <a:p>
                      <a:pPr algn="l" fontAlgn="b"/>
                      <a:r>
                        <a:rPr lang="fr-FR" sz="700" b="0" i="0" u="none" strike="noStrike">
                          <a:solidFill>
                            <a:srgbClr val="000000"/>
                          </a:solidFill>
                          <a:effectLst/>
                          <a:latin typeface="Times New Roman" panose="02020603050405020304" pitchFamily="18" charset="0"/>
                        </a:rPr>
                        <a:t>RUMONGE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700" b="0" i="0" u="none" strike="noStrike">
                          <a:solidFill>
                            <a:srgbClr val="000000"/>
                          </a:solidFill>
                          <a:effectLst/>
                          <a:latin typeface="Times New Roman" panose="02020603050405020304" pitchFamily="18" charset="0"/>
                        </a:rPr>
                        <a:t>255 332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700" b="0" i="0" u="none" strike="noStrike">
                          <a:solidFill>
                            <a:srgbClr val="000000"/>
                          </a:solidFill>
                          <a:effectLst/>
                          <a:latin typeface="Times New Roman" panose="02020603050405020304" pitchFamily="18"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Times New Roman" panose="02020603050405020304"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700" b="0" i="0" u="none" strike="noStrike">
                          <a:solidFill>
                            <a:srgbClr val="000000"/>
                          </a:solidFill>
                          <a:effectLst/>
                          <a:latin typeface="Times New Roman" panose="02020603050405020304" pitchFamily="18" charset="0"/>
                        </a:rPr>
                        <a:t>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fr-FR" sz="700" b="0" i="0" u="none" strike="noStrike">
                          <a:solidFill>
                            <a:srgbClr val="000000"/>
                          </a:solidFill>
                          <a:effectLst/>
                          <a:latin typeface="Times New Roman" panose="02020603050405020304" pitchFamily="18" charset="0"/>
                        </a:rPr>
                        <a:t>1,60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fr-FR" sz="700" b="0" i="0" u="none" strike="noStrike">
                          <a:solidFill>
                            <a:srgbClr val="000000"/>
                          </a:solidFill>
                          <a:effectLst/>
                          <a:latin typeface="Times New Roman" panose="02020603050405020304" pitchFamily="18" charset="0"/>
                        </a:rPr>
                        <a:t>66,7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fr-FR" sz="700" b="0" i="0" u="none" strike="noStrike">
                          <a:solidFill>
                            <a:srgbClr val="000000"/>
                          </a:solidFill>
                          <a:effectLst/>
                          <a:latin typeface="Times New Roman" panose="02020603050405020304" pitchFamily="18"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Times New Roman" panose="02020603050405020304" pitchFamily="18"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1" i="0" u="none" strike="noStrike">
                          <a:solidFill>
                            <a:srgbClr val="9C0006"/>
                          </a:solidFill>
                          <a:effectLst/>
                          <a:latin typeface="Times New Roman" panose="02020603050405020304" pitchFamily="18"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258">
                <a:tc>
                  <a:txBody>
                    <a:bodyPr/>
                    <a:lstStyle/>
                    <a:p>
                      <a:pPr algn="l" fontAlgn="b"/>
                      <a:r>
                        <a:rPr lang="fr-FR" sz="700" b="0" i="0" u="none" strike="noStrike">
                          <a:solidFill>
                            <a:srgbClr val="000000"/>
                          </a:solidFill>
                          <a:effectLst/>
                          <a:latin typeface="Times New Roman" panose="02020603050405020304" pitchFamily="18" charset="0"/>
                        </a:rPr>
                        <a:t>RUTANA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700" b="0" i="0" u="none" strike="noStrike">
                          <a:solidFill>
                            <a:srgbClr val="000000"/>
                          </a:solidFill>
                          <a:effectLst/>
                          <a:latin typeface="Times New Roman" panose="02020603050405020304" pitchFamily="18" charset="0"/>
                        </a:rPr>
                        <a:t>241 902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700" b="0" i="0" u="none" strike="noStrike">
                          <a:solidFill>
                            <a:srgbClr val="000000"/>
                          </a:solidFill>
                          <a:effectLst/>
                          <a:latin typeface="Times New Roman" panose="02020603050405020304" pitchFamily="18"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Times New Roman" panose="02020603050405020304" pitchFamily="18"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700" b="0" i="0" u="none" strike="noStrike">
                          <a:solidFill>
                            <a:srgbClr val="FFFFFF"/>
                          </a:solidFill>
                          <a:effectLst/>
                          <a:latin typeface="Times New Roman" panose="02020603050405020304" pitchFamily="18" charset="0"/>
                        </a:rPr>
                        <a:t>200,0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ctr" fontAlgn="ctr"/>
                      <a:r>
                        <a:rPr lang="fr-FR" sz="700" b="0" i="0" u="none" strike="noStrike">
                          <a:solidFill>
                            <a:srgbClr val="000000"/>
                          </a:solidFill>
                          <a:effectLst/>
                          <a:latin typeface="Times New Roman" panose="02020603050405020304" pitchFamily="18" charset="0"/>
                        </a:rPr>
                        <a:t>0,84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ctr"/>
                      <a:r>
                        <a:rPr lang="fr-FR" sz="700" b="0" i="0" u="none" strike="noStrike">
                          <a:solidFill>
                            <a:srgbClr val="FFFFFF"/>
                          </a:solidFill>
                          <a:effectLst/>
                          <a:latin typeface="Times New Roman" panose="02020603050405020304" pitchFamily="18"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700" b="0" i="0" u="none" strike="noStrike">
                          <a:solidFill>
                            <a:srgbClr val="000000"/>
                          </a:solidFill>
                          <a:effectLst/>
                          <a:latin typeface="Times New Roman" panose="02020603050405020304" pitchFamily="18"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Times New Roman" panose="02020603050405020304" pitchFamily="18"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1" i="0" u="none" strike="noStrike">
                          <a:solidFill>
                            <a:srgbClr val="9C0006"/>
                          </a:solidFill>
                          <a:effectLst/>
                          <a:latin typeface="Times New Roman" panose="02020603050405020304" pitchFamily="18"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258">
                <a:tc>
                  <a:txBody>
                    <a:bodyPr/>
                    <a:lstStyle/>
                    <a:p>
                      <a:pPr algn="l" fontAlgn="b"/>
                      <a:r>
                        <a:rPr lang="fr-FR" sz="700" b="0" i="0" u="none" strike="noStrike">
                          <a:solidFill>
                            <a:srgbClr val="000000"/>
                          </a:solidFill>
                          <a:effectLst/>
                          <a:latin typeface="Times New Roman" panose="02020603050405020304" pitchFamily="18" charset="0"/>
                        </a:rPr>
                        <a:t>RUYIGI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700" b="0" i="0" u="none" strike="noStrike">
                          <a:solidFill>
                            <a:srgbClr val="000000"/>
                          </a:solidFill>
                          <a:effectLst/>
                          <a:latin typeface="Times New Roman" panose="02020603050405020304" pitchFamily="18" charset="0"/>
                        </a:rPr>
                        <a:t>286 107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700" b="0" i="0" u="none" strike="noStrike">
                          <a:solidFill>
                            <a:srgbClr val="000000"/>
                          </a:solidFill>
                          <a:effectLst/>
                          <a:latin typeface="Times New Roman" panose="02020603050405020304" pitchFamily="18"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Times New Roman" panose="02020603050405020304" pitchFamily="18"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700" b="0" i="0" u="none" strike="noStrike">
                          <a:solidFill>
                            <a:srgbClr val="FFFFFF"/>
                          </a:solidFill>
                          <a:effectLst/>
                          <a:latin typeface="Times New Roman" panose="02020603050405020304" pitchFamily="18" charset="0"/>
                        </a:rPr>
                        <a:t>91,7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ctr" fontAlgn="ctr"/>
                      <a:r>
                        <a:rPr lang="fr-FR" sz="700" b="0" i="0" u="none" strike="noStrike">
                          <a:solidFill>
                            <a:srgbClr val="000000"/>
                          </a:solidFill>
                          <a:effectLst/>
                          <a:latin typeface="Times New Roman" panose="02020603050405020304" pitchFamily="18" charset="0"/>
                        </a:rPr>
                        <a:t>4,21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fr-FR" sz="700" b="0" i="0" u="none" strike="noStrike">
                          <a:solidFill>
                            <a:srgbClr val="000000"/>
                          </a:solidFill>
                          <a:effectLst/>
                          <a:latin typeface="Times New Roman" panose="02020603050405020304" pitchFamily="18" charset="0"/>
                        </a:rPr>
                        <a:t>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fr-FR" sz="700" b="0" i="0" u="none" strike="noStrike">
                          <a:solidFill>
                            <a:srgbClr val="000000"/>
                          </a:solidFill>
                          <a:effectLst/>
                          <a:latin typeface="Times New Roman" panose="02020603050405020304" pitchFamily="18"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Times New Roman" panose="02020603050405020304" pitchFamily="18"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1" i="0" u="none" strike="noStrike">
                          <a:solidFill>
                            <a:srgbClr val="9C0006"/>
                          </a:solidFill>
                          <a:effectLst/>
                          <a:latin typeface="Times New Roman" panose="02020603050405020304" pitchFamily="18"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258">
                <a:tc>
                  <a:txBody>
                    <a:bodyPr/>
                    <a:lstStyle/>
                    <a:p>
                      <a:pPr algn="l" fontAlgn="b"/>
                      <a:r>
                        <a:rPr lang="fr-FR" sz="700" b="0" i="0" u="none" strike="noStrike">
                          <a:solidFill>
                            <a:srgbClr val="000000"/>
                          </a:solidFill>
                          <a:effectLst/>
                          <a:latin typeface="Times New Roman" panose="02020603050405020304" pitchFamily="18" charset="0"/>
                        </a:rPr>
                        <a:t>Burundi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700" b="0" i="0" u="none" strike="noStrike">
                          <a:solidFill>
                            <a:srgbClr val="000000"/>
                          </a:solidFill>
                          <a:effectLst/>
                          <a:latin typeface="Times New Roman" panose="02020603050405020304" pitchFamily="18" charset="0"/>
                        </a:rPr>
                        <a:t>5 839 874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700" b="0" i="0" u="none" strike="noStrike">
                          <a:solidFill>
                            <a:srgbClr val="000000"/>
                          </a:solidFill>
                          <a:effectLst/>
                          <a:latin typeface="Times New Roman" panose="02020603050405020304" pitchFamily="18" charset="0"/>
                        </a:rPr>
                        <a:t>175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Times New Roman" panose="02020603050405020304" pitchFamily="18" charset="0"/>
                        </a:rPr>
                        <a:t>132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700" b="0" i="0" u="none" strike="noStrike">
                          <a:solidFill>
                            <a:srgbClr val="FFFFFF"/>
                          </a:solidFill>
                          <a:effectLst/>
                          <a:latin typeface="Times New Roman" panose="02020603050405020304" pitchFamily="18" charset="0"/>
                        </a:rPr>
                        <a:t>118,2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ctr" fontAlgn="ctr"/>
                      <a:r>
                        <a:rPr lang="fr-FR" sz="700" b="0" i="0" u="none" strike="noStrike">
                          <a:solidFill>
                            <a:srgbClr val="000000"/>
                          </a:solidFill>
                          <a:effectLst/>
                          <a:latin typeface="Times New Roman" panose="02020603050405020304" pitchFamily="18" charset="0"/>
                        </a:rPr>
                        <a:t>2,29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fr-FR" sz="700" b="0" i="0" u="none" strike="noStrike">
                          <a:solidFill>
                            <a:srgbClr val="000000"/>
                          </a:solidFill>
                          <a:effectLst/>
                          <a:latin typeface="Times New Roman" panose="02020603050405020304" pitchFamily="18" charset="0"/>
                        </a:rPr>
                        <a:t>58,0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fr-FR" sz="700" b="0" i="0" u="none" strike="noStrike">
                          <a:solidFill>
                            <a:srgbClr val="000000"/>
                          </a:solidFill>
                          <a:effectLst/>
                          <a:latin typeface="Times New Roman" panose="02020603050405020304" pitchFamily="18"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700" b="0" i="0" u="none" strike="noStrike">
                          <a:solidFill>
                            <a:srgbClr val="000000"/>
                          </a:solidFill>
                          <a:effectLst/>
                          <a:latin typeface="Times New Roman" panose="02020603050405020304" pitchFamily="18"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700" b="0" i="0" u="none" strike="noStrike" dirty="0">
                          <a:solidFill>
                            <a:srgbClr val="000000"/>
                          </a:solidFill>
                          <a:effectLst/>
                          <a:latin typeface="Times New Roman" panose="02020603050405020304" pitchFamily="18"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811776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Espace réservé du numéro de diapositive 1"/>
          <p:cNvSpPr>
            <a:spLocks noGrp="1"/>
          </p:cNvSpPr>
          <p:nvPr>
            <p:ph type="sldNum" sz="quarter" idx="12"/>
          </p:nvPr>
        </p:nvSpPr>
        <p:spPr bwMode="auto">
          <a:xfrm>
            <a:off x="8077200" y="6519864"/>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6EC0D7C-81D2-4777-BC3A-52ADB701A3AA}" type="slidenum">
              <a:rPr lang="fr-FR" altLang="fr-FR" sz="1200" b="1">
                <a:latin typeface="Arial" panose="020B0604020202020204" pitchFamily="34" charset="0"/>
              </a:rPr>
              <a:pPr>
                <a:spcBef>
                  <a:spcPct val="0"/>
                </a:spcBef>
                <a:buFontTx/>
                <a:buNone/>
              </a:pPr>
              <a:t>15</a:t>
            </a:fld>
            <a:endParaRPr lang="fr-FR" altLang="fr-FR" sz="1200" b="1">
              <a:latin typeface="Arial" panose="020B0604020202020204" pitchFamily="34" charset="0"/>
            </a:endParaRPr>
          </a:p>
        </p:txBody>
      </p:sp>
      <p:sp>
        <p:nvSpPr>
          <p:cNvPr id="5" name="object 2">
            <a:extLst>
              <a:ext uri="{FF2B5EF4-FFF2-40B4-BE49-F238E27FC236}">
                <a16:creationId xmlns="" xmlns:a16="http://schemas.microsoft.com/office/drawing/2014/main" id="{9CE564EB-AD37-4D29-9C2E-4C48F2DDABBA}"/>
              </a:ext>
            </a:extLst>
          </p:cNvPr>
          <p:cNvSpPr txBox="1"/>
          <p:nvPr/>
        </p:nvSpPr>
        <p:spPr>
          <a:xfrm>
            <a:off x="1524000" y="43640"/>
            <a:ext cx="9144000" cy="697583"/>
          </a:xfrm>
          <a:prstGeom prst="rect">
            <a:avLst/>
          </a:prstGeom>
          <a:solidFill>
            <a:srgbClr val="00B0F0"/>
          </a:solidFill>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defPPr>
              <a:defRPr lang="fr-FR"/>
            </a:defPPr>
            <a:lvl1pPr algn="ctr">
              <a:spcBef>
                <a:spcPct val="0"/>
              </a:spcBef>
              <a:defRPr sz="2400" b="1">
                <a:solidFill>
                  <a:schemeClr val="bg1"/>
                </a:solidFill>
                <a:latin typeface="Arial Rounded MT Bold" panose="020F0704030504030204" pitchFamily="34" charset="0"/>
                <a:ea typeface="+mj-ea"/>
                <a:cs typeface="+mj-cs"/>
              </a:defRPr>
            </a:lvl1pPr>
          </a:lstStyle>
          <a:p>
            <a:pPr defTabSz="685800">
              <a:defRPr/>
            </a:pPr>
            <a:r>
              <a:rPr lang="fr-FR" sz="1800" dirty="0">
                <a:latin typeface="Comic Sans MS" pitchFamily="66" charset="0"/>
              </a:rPr>
              <a:t>Indicateurs de performance de la surveillance des PFA par </a:t>
            </a:r>
            <a:br>
              <a:rPr lang="fr-FR" sz="1800" dirty="0">
                <a:latin typeface="Comic Sans MS" pitchFamily="66" charset="0"/>
              </a:rPr>
            </a:br>
            <a:r>
              <a:rPr lang="fr-FR" sz="1800" dirty="0">
                <a:latin typeface="Comic Sans MS" pitchFamily="66" charset="0"/>
              </a:rPr>
              <a:t>district sanitaire: Sem 01-23 de 2023</a:t>
            </a:r>
            <a:endParaRPr lang="fr-FR" sz="1800" dirty="0">
              <a:solidFill>
                <a:prstClr val="white"/>
              </a:solidFill>
            </a:endParaRPr>
          </a:p>
        </p:txBody>
      </p:sp>
      <p:pic>
        <p:nvPicPr>
          <p:cNvPr id="6" name="Image 5"/>
          <p:cNvPicPr>
            <a:picLocks noChangeAspect="1"/>
          </p:cNvPicPr>
          <p:nvPr/>
        </p:nvPicPr>
        <p:blipFill>
          <a:blip r:embed="rId3"/>
          <a:stretch>
            <a:fillRect/>
          </a:stretch>
        </p:blipFill>
        <p:spPr>
          <a:xfrm>
            <a:off x="5087889" y="6137667"/>
            <a:ext cx="1438781" cy="554784"/>
          </a:xfrm>
          <a:prstGeom prst="rect">
            <a:avLst/>
          </a:prstGeom>
        </p:spPr>
      </p:pic>
      <p:pic>
        <p:nvPicPr>
          <p:cNvPr id="8" name="Image 7"/>
          <p:cNvPicPr>
            <a:picLocks noChangeAspect="1"/>
          </p:cNvPicPr>
          <p:nvPr/>
        </p:nvPicPr>
        <p:blipFill>
          <a:blip r:embed="rId4"/>
          <a:stretch>
            <a:fillRect/>
          </a:stretch>
        </p:blipFill>
        <p:spPr>
          <a:xfrm>
            <a:off x="3007966" y="6116779"/>
            <a:ext cx="1304657" cy="609653"/>
          </a:xfrm>
          <a:prstGeom prst="rect">
            <a:avLst/>
          </a:prstGeom>
        </p:spPr>
      </p:pic>
      <p:pic>
        <p:nvPicPr>
          <p:cNvPr id="2" name="Image 1"/>
          <p:cNvPicPr>
            <a:picLocks noChangeAspect="1"/>
          </p:cNvPicPr>
          <p:nvPr/>
        </p:nvPicPr>
        <p:blipFill>
          <a:blip r:embed="rId5"/>
          <a:stretch>
            <a:fillRect/>
          </a:stretch>
        </p:blipFill>
        <p:spPr>
          <a:xfrm>
            <a:off x="1524000" y="836712"/>
            <a:ext cx="9144000" cy="5112568"/>
          </a:xfrm>
          <a:prstGeom prst="rect">
            <a:avLst/>
          </a:prstGeom>
        </p:spPr>
      </p:pic>
    </p:spTree>
    <p:extLst>
      <p:ext uri="{BB962C8B-B14F-4D97-AF65-F5344CB8AC3E}">
        <p14:creationId xmlns:p14="http://schemas.microsoft.com/office/powerpoint/2010/main" val="162928128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Espace réservé du numéro de diapositive 1"/>
          <p:cNvSpPr>
            <a:spLocks noGrp="1"/>
          </p:cNvSpPr>
          <p:nvPr>
            <p:ph type="sldNum" sz="quarter" idx="12"/>
          </p:nvPr>
        </p:nvSpPr>
        <p:spPr bwMode="auto">
          <a:xfrm>
            <a:off x="8077200" y="6519864"/>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6EC0D7C-81D2-4777-BC3A-52ADB701A3AA}" type="slidenum">
              <a:rPr lang="fr-FR" altLang="fr-FR" sz="1200" b="1">
                <a:latin typeface="Arial" panose="020B0604020202020204" pitchFamily="34" charset="0"/>
              </a:rPr>
              <a:pPr>
                <a:spcBef>
                  <a:spcPct val="0"/>
                </a:spcBef>
                <a:buFontTx/>
                <a:buNone/>
              </a:pPr>
              <a:t>16</a:t>
            </a:fld>
            <a:endParaRPr lang="fr-FR" altLang="fr-FR" sz="1200" b="1">
              <a:latin typeface="Arial" panose="020B0604020202020204" pitchFamily="34" charset="0"/>
            </a:endParaRPr>
          </a:p>
        </p:txBody>
      </p:sp>
      <p:sp>
        <p:nvSpPr>
          <p:cNvPr id="5" name="object 2">
            <a:extLst>
              <a:ext uri="{FF2B5EF4-FFF2-40B4-BE49-F238E27FC236}">
                <a16:creationId xmlns="" xmlns:a16="http://schemas.microsoft.com/office/drawing/2014/main" id="{9CE564EB-AD37-4D29-9C2E-4C48F2DDABBA}"/>
              </a:ext>
            </a:extLst>
          </p:cNvPr>
          <p:cNvSpPr txBox="1"/>
          <p:nvPr/>
        </p:nvSpPr>
        <p:spPr>
          <a:xfrm>
            <a:off x="1524000" y="43639"/>
            <a:ext cx="9144000" cy="757657"/>
          </a:xfrm>
          <a:prstGeom prst="rect">
            <a:avLst/>
          </a:prstGeom>
          <a:solidFill>
            <a:srgbClr val="00B0F0"/>
          </a:solidFill>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defPPr>
              <a:defRPr lang="fr-FR"/>
            </a:defPPr>
            <a:lvl1pPr algn="ctr">
              <a:spcBef>
                <a:spcPct val="0"/>
              </a:spcBef>
              <a:defRPr sz="2400" b="1">
                <a:solidFill>
                  <a:schemeClr val="bg1"/>
                </a:solidFill>
                <a:latin typeface="Arial Rounded MT Bold" panose="020F0704030504030204" pitchFamily="34" charset="0"/>
                <a:ea typeface="+mj-ea"/>
                <a:cs typeface="+mj-cs"/>
              </a:defRPr>
            </a:lvl1pPr>
          </a:lstStyle>
          <a:p>
            <a:pPr defTabSz="685800">
              <a:defRPr/>
            </a:pPr>
            <a:r>
              <a:rPr lang="fr-FR" sz="1800" dirty="0">
                <a:latin typeface="Comic Sans MS" pitchFamily="66" charset="0"/>
              </a:rPr>
              <a:t>Indicateurs de performance de la surveillance des PFA par </a:t>
            </a:r>
            <a:br>
              <a:rPr lang="fr-FR" sz="1800" dirty="0">
                <a:latin typeface="Comic Sans MS" pitchFamily="66" charset="0"/>
              </a:rPr>
            </a:br>
            <a:r>
              <a:rPr lang="fr-FR" sz="1800" dirty="0">
                <a:latin typeface="Comic Sans MS" pitchFamily="66" charset="0"/>
              </a:rPr>
              <a:t>district sanitaire: Sem 01-23 de 2023 </a:t>
            </a:r>
            <a:endParaRPr lang="fr-FR" sz="1800" dirty="0">
              <a:solidFill>
                <a:prstClr val="white"/>
              </a:solidFill>
            </a:endParaRPr>
          </a:p>
        </p:txBody>
      </p:sp>
      <p:pic>
        <p:nvPicPr>
          <p:cNvPr id="6" name="Image 5"/>
          <p:cNvPicPr>
            <a:picLocks noChangeAspect="1"/>
          </p:cNvPicPr>
          <p:nvPr/>
        </p:nvPicPr>
        <p:blipFill>
          <a:blip r:embed="rId3"/>
          <a:stretch>
            <a:fillRect/>
          </a:stretch>
        </p:blipFill>
        <p:spPr>
          <a:xfrm>
            <a:off x="5591945" y="6147641"/>
            <a:ext cx="1438781" cy="554784"/>
          </a:xfrm>
          <a:prstGeom prst="rect">
            <a:avLst/>
          </a:prstGeom>
        </p:spPr>
      </p:pic>
      <p:pic>
        <p:nvPicPr>
          <p:cNvPr id="8" name="Image 7"/>
          <p:cNvPicPr>
            <a:picLocks noChangeAspect="1"/>
          </p:cNvPicPr>
          <p:nvPr/>
        </p:nvPicPr>
        <p:blipFill>
          <a:blip r:embed="rId4"/>
          <a:stretch>
            <a:fillRect/>
          </a:stretch>
        </p:blipFill>
        <p:spPr>
          <a:xfrm>
            <a:off x="3219357" y="6092773"/>
            <a:ext cx="1304657" cy="609653"/>
          </a:xfrm>
          <a:prstGeom prst="rect">
            <a:avLst/>
          </a:prstGeom>
        </p:spPr>
      </p:pic>
      <p:pic>
        <p:nvPicPr>
          <p:cNvPr id="2" name="Image 1"/>
          <p:cNvPicPr>
            <a:picLocks noChangeAspect="1"/>
          </p:cNvPicPr>
          <p:nvPr/>
        </p:nvPicPr>
        <p:blipFill>
          <a:blip r:embed="rId5"/>
          <a:stretch>
            <a:fillRect/>
          </a:stretch>
        </p:blipFill>
        <p:spPr>
          <a:xfrm>
            <a:off x="1524000" y="1052736"/>
            <a:ext cx="9144000" cy="4680520"/>
          </a:xfrm>
          <a:prstGeom prst="rect">
            <a:avLst/>
          </a:prstGeom>
        </p:spPr>
      </p:pic>
    </p:spTree>
    <p:extLst>
      <p:ext uri="{BB962C8B-B14F-4D97-AF65-F5344CB8AC3E}">
        <p14:creationId xmlns:p14="http://schemas.microsoft.com/office/powerpoint/2010/main" val="157351073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Espace réservé du numéro de diapositive 1"/>
          <p:cNvSpPr>
            <a:spLocks noGrp="1"/>
          </p:cNvSpPr>
          <p:nvPr>
            <p:ph type="sldNum" sz="quarter" idx="12"/>
          </p:nvPr>
        </p:nvSpPr>
        <p:spPr bwMode="auto">
          <a:xfrm>
            <a:off x="8077200" y="6519864"/>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6EC0D7C-81D2-4777-BC3A-52ADB701A3AA}" type="slidenum">
              <a:rPr lang="fr-FR" altLang="fr-FR" sz="1200" b="1">
                <a:latin typeface="Arial" panose="020B0604020202020204" pitchFamily="34" charset="0"/>
              </a:rPr>
              <a:pPr>
                <a:spcBef>
                  <a:spcPct val="0"/>
                </a:spcBef>
                <a:buFontTx/>
                <a:buNone/>
              </a:pPr>
              <a:t>17</a:t>
            </a:fld>
            <a:endParaRPr lang="fr-FR" altLang="fr-FR" sz="1200" b="1">
              <a:latin typeface="Arial" panose="020B0604020202020204" pitchFamily="34" charset="0"/>
            </a:endParaRPr>
          </a:p>
        </p:txBody>
      </p:sp>
      <p:sp>
        <p:nvSpPr>
          <p:cNvPr id="5" name="object 2">
            <a:extLst>
              <a:ext uri="{FF2B5EF4-FFF2-40B4-BE49-F238E27FC236}">
                <a16:creationId xmlns="" xmlns:a16="http://schemas.microsoft.com/office/drawing/2014/main" id="{9CE564EB-AD37-4D29-9C2E-4C48F2DDABBA}"/>
              </a:ext>
            </a:extLst>
          </p:cNvPr>
          <p:cNvSpPr txBox="1"/>
          <p:nvPr/>
        </p:nvSpPr>
        <p:spPr>
          <a:xfrm>
            <a:off x="1524000" y="43639"/>
            <a:ext cx="9144000" cy="623770"/>
          </a:xfrm>
          <a:prstGeom prst="rect">
            <a:avLst/>
          </a:prstGeom>
          <a:solidFill>
            <a:srgbClr val="00B0F0"/>
          </a:solidFill>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defPPr>
              <a:defRPr lang="fr-FR"/>
            </a:defPPr>
            <a:lvl1pPr algn="ctr">
              <a:spcBef>
                <a:spcPct val="0"/>
              </a:spcBef>
              <a:defRPr sz="2400" b="1">
                <a:solidFill>
                  <a:schemeClr val="bg1"/>
                </a:solidFill>
                <a:latin typeface="Arial Rounded MT Bold" panose="020F0704030504030204" pitchFamily="34" charset="0"/>
                <a:ea typeface="+mj-ea"/>
                <a:cs typeface="+mj-cs"/>
              </a:defRPr>
            </a:lvl1pPr>
          </a:lstStyle>
          <a:p>
            <a:pPr defTabSz="685800">
              <a:defRPr/>
            </a:pPr>
            <a:r>
              <a:rPr lang="fr-FR" sz="1800" dirty="0">
                <a:latin typeface="Comic Sans MS" pitchFamily="66" charset="0"/>
              </a:rPr>
              <a:t>Indicateurs de performance de la surveillance des PFA par </a:t>
            </a:r>
            <a:br>
              <a:rPr lang="fr-FR" sz="1800" dirty="0">
                <a:latin typeface="Comic Sans MS" pitchFamily="66" charset="0"/>
              </a:rPr>
            </a:br>
            <a:r>
              <a:rPr lang="fr-FR" sz="1800" dirty="0">
                <a:latin typeface="Comic Sans MS" pitchFamily="66" charset="0"/>
              </a:rPr>
              <a:t>district sanitaire: Sem 01-23 de 2023 </a:t>
            </a:r>
            <a:endParaRPr lang="fr-FR" sz="1800" dirty="0">
              <a:solidFill>
                <a:prstClr val="white"/>
              </a:solidFill>
            </a:endParaRPr>
          </a:p>
        </p:txBody>
      </p:sp>
      <p:pic>
        <p:nvPicPr>
          <p:cNvPr id="4" name="Image 3"/>
          <p:cNvPicPr>
            <a:picLocks noChangeAspect="1"/>
          </p:cNvPicPr>
          <p:nvPr/>
        </p:nvPicPr>
        <p:blipFill>
          <a:blip r:embed="rId3"/>
          <a:stretch>
            <a:fillRect/>
          </a:stretch>
        </p:blipFill>
        <p:spPr>
          <a:xfrm>
            <a:off x="6312025" y="6021288"/>
            <a:ext cx="1438781" cy="554784"/>
          </a:xfrm>
          <a:prstGeom prst="rect">
            <a:avLst/>
          </a:prstGeom>
        </p:spPr>
      </p:pic>
      <p:pic>
        <p:nvPicPr>
          <p:cNvPr id="8" name="Image 7"/>
          <p:cNvPicPr>
            <a:picLocks noChangeAspect="1"/>
          </p:cNvPicPr>
          <p:nvPr/>
        </p:nvPicPr>
        <p:blipFill>
          <a:blip r:embed="rId4"/>
          <a:stretch>
            <a:fillRect/>
          </a:stretch>
        </p:blipFill>
        <p:spPr>
          <a:xfrm>
            <a:off x="3647729" y="5966420"/>
            <a:ext cx="1304657" cy="609653"/>
          </a:xfrm>
          <a:prstGeom prst="rect">
            <a:avLst/>
          </a:prstGeom>
        </p:spPr>
      </p:pic>
      <p:pic>
        <p:nvPicPr>
          <p:cNvPr id="6" name="Image 5"/>
          <p:cNvPicPr>
            <a:picLocks noChangeAspect="1"/>
          </p:cNvPicPr>
          <p:nvPr/>
        </p:nvPicPr>
        <p:blipFill>
          <a:blip r:embed="rId5"/>
          <a:stretch>
            <a:fillRect/>
          </a:stretch>
        </p:blipFill>
        <p:spPr>
          <a:xfrm>
            <a:off x="1524000" y="836713"/>
            <a:ext cx="9144000" cy="4968551"/>
          </a:xfrm>
          <a:prstGeom prst="rect">
            <a:avLst/>
          </a:prstGeom>
        </p:spPr>
      </p:pic>
    </p:spTree>
    <p:extLst>
      <p:ext uri="{BB962C8B-B14F-4D97-AF65-F5344CB8AC3E}">
        <p14:creationId xmlns:p14="http://schemas.microsoft.com/office/powerpoint/2010/main" val="4791762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1" y="74775"/>
            <a:ext cx="9076099" cy="1098909"/>
          </a:xfrm>
          <a:solidFill>
            <a:srgbClr val="00B0F0"/>
          </a:solidFill>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marL="320279" defTabSz="685800">
              <a:lnSpc>
                <a:spcPct val="150000"/>
              </a:lnSpc>
            </a:pPr>
            <a:r>
              <a:rPr lang="fr-FR" altLang="fr-FR" sz="1600" b="1" dirty="0">
                <a:solidFill>
                  <a:prstClr val="white"/>
                </a:solidFill>
                <a:latin typeface="Comic Sans MS" panose="030F0702030302020204" pitchFamily="66" charset="0"/>
                <a:ea typeface="Calibri" panose="020F0502020204030204" pitchFamily="34" charset="0"/>
                <a:cs typeface="Calibri" panose="020F0502020204030204" pitchFamily="34" charset="0"/>
              </a:rPr>
              <a:t>PERFORMANCE DE LA SURVEILLANCE DES PFA PAR DISTRICT </a:t>
            </a:r>
            <a:br>
              <a:rPr lang="fr-FR" altLang="fr-FR" sz="1600" b="1" dirty="0">
                <a:solidFill>
                  <a:prstClr val="white"/>
                </a:solidFill>
                <a:latin typeface="Comic Sans MS" panose="030F0702030302020204" pitchFamily="66" charset="0"/>
                <a:ea typeface="Calibri" panose="020F0502020204030204" pitchFamily="34" charset="0"/>
                <a:cs typeface="Calibri" panose="020F0502020204030204" pitchFamily="34" charset="0"/>
              </a:rPr>
            </a:br>
            <a:r>
              <a:rPr lang="fr-FR" altLang="fr-FR" sz="1600" b="1" dirty="0">
                <a:solidFill>
                  <a:prstClr val="white"/>
                </a:solidFill>
                <a:latin typeface="Comic Sans MS" panose="030F0702030302020204" pitchFamily="66" charset="0"/>
                <a:ea typeface="Calibri" panose="020F0502020204030204" pitchFamily="34" charset="0"/>
                <a:cs typeface="Calibri" panose="020F0502020204030204" pitchFamily="34" charset="0"/>
              </a:rPr>
              <a:t>SANITAIRE </a:t>
            </a:r>
            <a:r>
              <a:rPr lang="fr-FR" sz="1600" b="1" dirty="0">
                <a:solidFill>
                  <a:prstClr val="white"/>
                </a:solidFill>
                <a:latin typeface="Comic Sans MS" panose="030F0702030302020204" pitchFamily="66" charset="0"/>
                <a:ea typeface="Calibri" panose="020F0502020204030204" pitchFamily="34" charset="0"/>
                <a:cs typeface="Calibri" panose="020F0502020204030204" pitchFamily="34" charset="0"/>
              </a:rPr>
              <a:t>Sem22 2022 – Sem 23 2023</a:t>
            </a:r>
            <a:br>
              <a:rPr lang="fr-FR" sz="1600" b="1" dirty="0">
                <a:solidFill>
                  <a:prstClr val="white"/>
                </a:solidFill>
                <a:latin typeface="Comic Sans MS" panose="030F0702030302020204" pitchFamily="66" charset="0"/>
                <a:ea typeface="Calibri" panose="020F0502020204030204" pitchFamily="34" charset="0"/>
                <a:cs typeface="Calibri" panose="020F0502020204030204" pitchFamily="34" charset="0"/>
              </a:rPr>
            </a:br>
            <a:endParaRPr lang="en-US" sz="1600" b="1" dirty="0">
              <a:solidFill>
                <a:prstClr val="white"/>
              </a:solidFill>
              <a:latin typeface="Comic Sans MS" panose="030F0702030302020204" pitchFamily="66" charset="0"/>
              <a:ea typeface="Calibri" panose="020F0502020204030204" pitchFamily="34" charset="0"/>
              <a:cs typeface="Calibri" panose="020F0502020204030204" pitchFamily="34" charset="0"/>
            </a:endParaRPr>
          </a:p>
        </p:txBody>
      </p:sp>
      <p:sp>
        <p:nvSpPr>
          <p:cNvPr id="4" name="ZoneTexte 3"/>
          <p:cNvSpPr txBox="1"/>
          <p:nvPr/>
        </p:nvSpPr>
        <p:spPr>
          <a:xfrm>
            <a:off x="1866774" y="847733"/>
            <a:ext cx="2056525" cy="369332"/>
          </a:xfrm>
          <a:prstGeom prst="rect">
            <a:avLst/>
          </a:prstGeom>
          <a:noFill/>
        </p:spPr>
        <p:txBody>
          <a:bodyPr wrap="none" rtlCol="0">
            <a:spAutoFit/>
          </a:bodyPr>
          <a:lstStyle/>
          <a:p>
            <a:r>
              <a:rPr lang="fr-FR" b="1" dirty="0"/>
              <a:t>TAUX PFA non Polio</a:t>
            </a:r>
            <a:endParaRPr lang="en-US" b="1" dirty="0"/>
          </a:p>
        </p:txBody>
      </p:sp>
      <p:sp>
        <p:nvSpPr>
          <p:cNvPr id="31" name="ZoneTexte 30"/>
          <p:cNvSpPr txBox="1"/>
          <p:nvPr/>
        </p:nvSpPr>
        <p:spPr>
          <a:xfrm>
            <a:off x="6322597" y="824900"/>
            <a:ext cx="3232231" cy="369332"/>
          </a:xfrm>
          <a:prstGeom prst="rect">
            <a:avLst/>
          </a:prstGeom>
          <a:noFill/>
        </p:spPr>
        <p:txBody>
          <a:bodyPr wrap="none" rtlCol="0">
            <a:spAutoFit/>
          </a:bodyPr>
          <a:lstStyle/>
          <a:p>
            <a:pPr algn="ctr"/>
            <a:r>
              <a:rPr lang="fr-FR" b="1" dirty="0">
                <a:solidFill>
                  <a:prstClr val="black"/>
                </a:solidFill>
                <a:latin typeface="Calibri"/>
              </a:rPr>
              <a:t>Proportion des selles adéquates</a:t>
            </a:r>
          </a:p>
        </p:txBody>
      </p:sp>
      <p:pic>
        <p:nvPicPr>
          <p:cNvPr id="3" name="Image 2"/>
          <p:cNvPicPr>
            <a:picLocks noChangeAspect="1"/>
          </p:cNvPicPr>
          <p:nvPr/>
        </p:nvPicPr>
        <p:blipFill>
          <a:blip r:embed="rId2"/>
          <a:stretch>
            <a:fillRect/>
          </a:stretch>
        </p:blipFill>
        <p:spPr>
          <a:xfrm>
            <a:off x="1548024" y="1700809"/>
            <a:ext cx="4457060" cy="5123057"/>
          </a:xfrm>
          <a:prstGeom prst="rect">
            <a:avLst/>
          </a:prstGeom>
        </p:spPr>
      </p:pic>
      <p:pic>
        <p:nvPicPr>
          <p:cNvPr id="5" name="Image 4"/>
          <p:cNvPicPr>
            <a:picLocks noChangeAspect="1"/>
          </p:cNvPicPr>
          <p:nvPr/>
        </p:nvPicPr>
        <p:blipFill>
          <a:blip r:embed="rId3"/>
          <a:stretch>
            <a:fillRect/>
          </a:stretch>
        </p:blipFill>
        <p:spPr>
          <a:xfrm>
            <a:off x="6289437" y="1700809"/>
            <a:ext cx="4261473" cy="4993057"/>
          </a:xfrm>
          <a:prstGeom prst="rect">
            <a:avLst/>
          </a:prstGeom>
        </p:spPr>
      </p:pic>
      <p:pic>
        <p:nvPicPr>
          <p:cNvPr id="6" name="Image 5"/>
          <p:cNvPicPr>
            <a:picLocks noChangeAspect="1"/>
          </p:cNvPicPr>
          <p:nvPr/>
        </p:nvPicPr>
        <p:blipFill>
          <a:blip r:embed="rId4"/>
          <a:stretch>
            <a:fillRect/>
          </a:stretch>
        </p:blipFill>
        <p:spPr>
          <a:xfrm>
            <a:off x="4799857" y="5877272"/>
            <a:ext cx="963251" cy="554784"/>
          </a:xfrm>
          <a:prstGeom prst="rect">
            <a:avLst/>
          </a:prstGeom>
          <a:ln>
            <a:solidFill>
              <a:schemeClr val="tx1"/>
            </a:solidFill>
          </a:ln>
        </p:spPr>
      </p:pic>
      <p:pic>
        <p:nvPicPr>
          <p:cNvPr id="7" name="Image 6"/>
          <p:cNvPicPr>
            <a:picLocks noChangeAspect="1"/>
          </p:cNvPicPr>
          <p:nvPr/>
        </p:nvPicPr>
        <p:blipFill>
          <a:blip r:embed="rId5"/>
          <a:stretch>
            <a:fillRect/>
          </a:stretch>
        </p:blipFill>
        <p:spPr>
          <a:xfrm>
            <a:off x="9408368" y="5846790"/>
            <a:ext cx="1042506" cy="615749"/>
          </a:xfrm>
          <a:prstGeom prst="rect">
            <a:avLst/>
          </a:prstGeom>
          <a:ln>
            <a:solidFill>
              <a:schemeClr val="tx1"/>
            </a:solidFill>
          </a:ln>
        </p:spPr>
      </p:pic>
    </p:spTree>
    <p:extLst>
      <p:ext uri="{BB962C8B-B14F-4D97-AF65-F5344CB8AC3E}">
        <p14:creationId xmlns:p14="http://schemas.microsoft.com/office/powerpoint/2010/main" val="3128490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2E9F78C3-3502-4270-B65D-F8912E85C18B}" type="slidenum">
              <a:rPr lang="fr-FR">
                <a:solidFill>
                  <a:prstClr val="black">
                    <a:tint val="75000"/>
                  </a:prstClr>
                </a:solidFill>
                <a:latin typeface="Calibri"/>
              </a:rPr>
              <a:pPr>
                <a:defRPr/>
              </a:pPr>
              <a:t>19</a:t>
            </a:fld>
            <a:endParaRPr lang="fr-FR" dirty="0">
              <a:solidFill>
                <a:prstClr val="black">
                  <a:tint val="75000"/>
                </a:prstClr>
              </a:solidFill>
              <a:latin typeface="Calibri"/>
            </a:endParaRPr>
          </a:p>
        </p:txBody>
      </p:sp>
      <p:sp>
        <p:nvSpPr>
          <p:cNvPr id="7" name="Titre 1">
            <a:extLst>
              <a:ext uri="{FF2B5EF4-FFF2-40B4-BE49-F238E27FC236}">
                <a16:creationId xmlns="" xmlns:a16="http://schemas.microsoft.com/office/drawing/2014/main" id="{A8503C61-5C36-4022-A0BA-74C9A538C8DA}"/>
              </a:ext>
            </a:extLst>
          </p:cNvPr>
          <p:cNvSpPr txBox="1">
            <a:spLocks noGrp="1"/>
          </p:cNvSpPr>
          <p:nvPr>
            <p:ph type="title"/>
          </p:nvPr>
        </p:nvSpPr>
        <p:spPr>
          <a:xfrm>
            <a:off x="1524000" y="44624"/>
            <a:ext cx="9144000" cy="1080120"/>
          </a:xfrm>
          <a:prstGeom prst="rect">
            <a:avLst/>
          </a:prstGeom>
          <a:solidFill>
            <a:srgbClr val="00B0F0"/>
          </a:solidFill>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0000"/>
          </a:bodyPr>
          <a:lstStyle>
            <a:lvl1pPr marL="42703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180000" defTabSz="685800">
              <a:lnSpc>
                <a:spcPct val="150000"/>
              </a:lnSpc>
              <a:spcBef>
                <a:spcPts val="0"/>
              </a:spcBef>
              <a:defRPr/>
            </a:pPr>
            <a:r>
              <a:rPr lang="fr-FR" altLang="fr-FR" sz="2400" b="1" dirty="0">
                <a:solidFill>
                  <a:srgbClr val="FFFFFF"/>
                </a:solidFill>
                <a:latin typeface="Comic Sans MS" panose="030F0702030302020204" pitchFamily="66" charset="0"/>
                <a:ea typeface="Calibri" panose="020F0502020204030204" pitchFamily="34" charset="0"/>
                <a:cs typeface="Calibri" panose="020F0502020204030204" pitchFamily="34" charset="0"/>
              </a:rPr>
              <a:t>Cas de PFA par province et par semaine épidémiologique </a:t>
            </a:r>
            <a:r>
              <a:rPr lang="fr-FR" sz="2400" b="1" dirty="0">
                <a:solidFill>
                  <a:srgbClr val="FFFFFF"/>
                </a:solidFill>
                <a:latin typeface="Comic Sans MS" panose="030F0702030302020204" pitchFamily="66" charset="0"/>
                <a:ea typeface="Calibri" panose="020F0502020204030204" pitchFamily="34" charset="0"/>
                <a:cs typeface="Calibri" panose="020F0502020204030204" pitchFamily="34" charset="0"/>
              </a:rPr>
              <a:t>Sem 01-23 de </a:t>
            </a:r>
            <a:r>
              <a:rPr lang="fr-FR" altLang="fr-FR" sz="2400" b="1" dirty="0">
                <a:solidFill>
                  <a:srgbClr val="FFFFFF"/>
                </a:solidFill>
                <a:latin typeface="Comic Sans MS" panose="030F0702030302020204" pitchFamily="66" charset="0"/>
                <a:ea typeface="Calibri" panose="020F0502020204030204" pitchFamily="34" charset="0"/>
                <a:cs typeface="Calibri" panose="020F0502020204030204" pitchFamily="34" charset="0"/>
              </a:rPr>
              <a:t>2023</a:t>
            </a:r>
          </a:p>
        </p:txBody>
      </p:sp>
      <p:pic>
        <p:nvPicPr>
          <p:cNvPr id="4" name="Image 3"/>
          <p:cNvPicPr>
            <a:picLocks noChangeAspect="1"/>
          </p:cNvPicPr>
          <p:nvPr/>
        </p:nvPicPr>
        <p:blipFill>
          <a:blip r:embed="rId2"/>
          <a:stretch>
            <a:fillRect/>
          </a:stretch>
        </p:blipFill>
        <p:spPr>
          <a:xfrm>
            <a:off x="1524000" y="1340768"/>
            <a:ext cx="9144000" cy="4968552"/>
          </a:xfrm>
          <a:prstGeom prst="rect">
            <a:avLst/>
          </a:prstGeom>
        </p:spPr>
      </p:pic>
    </p:spTree>
    <p:extLst>
      <p:ext uri="{BB962C8B-B14F-4D97-AF65-F5344CB8AC3E}">
        <p14:creationId xmlns:p14="http://schemas.microsoft.com/office/powerpoint/2010/main" val="4049305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2651761"/>
            <a:ext cx="12191999" cy="870372"/>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fr-FR" sz="3200" b="1" dirty="0" smtClean="0">
                <a:ln w="0"/>
                <a:solidFill>
                  <a:schemeClr val="bg1"/>
                </a:solidFill>
                <a:effectLst>
                  <a:outerShdw blurRad="38100" dist="19050" dir="2700000" algn="tl" rotWithShape="0">
                    <a:schemeClr val="dk1">
                      <a:alpha val="40000"/>
                    </a:schemeClr>
                  </a:outerShdw>
                </a:effectLst>
              </a:rPr>
              <a:t>VACCINATION DE ROUTINE</a:t>
            </a:r>
            <a:endParaRPr lang="fr-FR" sz="3200" b="1"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7052368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a:extLst>
              <a:ext uri="{FF2B5EF4-FFF2-40B4-BE49-F238E27FC236}">
                <a16:creationId xmlns="" xmlns:a16="http://schemas.microsoft.com/office/drawing/2014/main" id="{06FBDA33-C167-4A1E-BDC9-85D0968E667E}"/>
              </a:ext>
            </a:extLst>
          </p:cNvPr>
          <p:cNvSpPr txBox="1"/>
          <p:nvPr/>
        </p:nvSpPr>
        <p:spPr>
          <a:xfrm>
            <a:off x="3348039" y="928688"/>
            <a:ext cx="298847" cy="247650"/>
          </a:xfrm>
          <a:prstGeom prst="rect">
            <a:avLst/>
          </a:prstGeom>
        </p:spPr>
        <p:txBody>
          <a:bodyPr lIns="0" tIns="11906" rIns="0" bIns="0"/>
          <a:lstStyle/>
          <a:p>
            <a:pPr marL="9525" defTabSz="685800">
              <a:lnSpc>
                <a:spcPts val="1875"/>
              </a:lnSpc>
              <a:defRPr/>
            </a:pPr>
            <a:r>
              <a:rPr b="1" spc="-2" dirty="0">
                <a:solidFill>
                  <a:srgbClr val="FFFFFF"/>
                </a:solidFill>
                <a:latin typeface="Calibri"/>
                <a:cs typeface="Calibri"/>
              </a:rPr>
              <a:t>du</a:t>
            </a:r>
            <a:endParaRPr>
              <a:solidFill>
                <a:prstClr val="black"/>
              </a:solidFill>
              <a:latin typeface="Calibri"/>
              <a:cs typeface="Calibri"/>
            </a:endParaRPr>
          </a:p>
        </p:txBody>
      </p:sp>
      <p:sp>
        <p:nvSpPr>
          <p:cNvPr id="15" name="object 15">
            <a:extLst>
              <a:ext uri="{FF2B5EF4-FFF2-40B4-BE49-F238E27FC236}">
                <a16:creationId xmlns="" xmlns:a16="http://schemas.microsoft.com/office/drawing/2014/main" id="{B724A605-3CDE-4536-85DF-5F0ED3D1D34F}"/>
              </a:ext>
            </a:extLst>
          </p:cNvPr>
          <p:cNvSpPr txBox="1"/>
          <p:nvPr/>
        </p:nvSpPr>
        <p:spPr>
          <a:xfrm>
            <a:off x="3644505" y="928688"/>
            <a:ext cx="561975" cy="247650"/>
          </a:xfrm>
          <a:prstGeom prst="rect">
            <a:avLst/>
          </a:prstGeom>
        </p:spPr>
        <p:txBody>
          <a:bodyPr lIns="0" tIns="11906" rIns="0" bIns="0"/>
          <a:lstStyle/>
          <a:p>
            <a:pPr marL="9525" defTabSz="685800">
              <a:lnSpc>
                <a:spcPts val="1875"/>
              </a:lnSpc>
              <a:defRPr/>
            </a:pPr>
            <a:r>
              <a:rPr b="1" spc="-4" dirty="0">
                <a:solidFill>
                  <a:srgbClr val="FFFFFF"/>
                </a:solidFill>
                <a:latin typeface="Calibri"/>
                <a:cs typeface="Calibri"/>
              </a:rPr>
              <a:t>profil</a:t>
            </a:r>
            <a:endParaRPr>
              <a:solidFill>
                <a:prstClr val="black"/>
              </a:solidFill>
              <a:latin typeface="Calibri"/>
              <a:cs typeface="Calibri"/>
            </a:endParaRPr>
          </a:p>
        </p:txBody>
      </p:sp>
      <p:sp>
        <p:nvSpPr>
          <p:cNvPr id="24581" name="object 14"/>
          <p:cNvSpPr txBox="1">
            <a:spLocks noChangeArrowheads="1"/>
          </p:cNvSpPr>
          <p:nvPr/>
        </p:nvSpPr>
        <p:spPr bwMode="auto">
          <a:xfrm>
            <a:off x="4202907" y="928688"/>
            <a:ext cx="382191"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1906" rIns="0" bIns="0"/>
          <a:lstStyle>
            <a:lvl1pPr marL="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9525" defTabSz="685800">
              <a:lnSpc>
                <a:spcPts val="1875"/>
              </a:lnSpc>
              <a:defRPr/>
            </a:pPr>
            <a:r>
              <a:rPr lang="fr-FR" altLang="fr-FR" b="1">
                <a:solidFill>
                  <a:srgbClr val="FFFFFF"/>
                </a:solidFill>
                <a:ea typeface="Calibri" panose="020F0502020204030204" pitchFamily="34" charset="0"/>
                <a:cs typeface="Calibri" panose="020F0502020204030204" pitchFamily="34" charset="0"/>
              </a:rPr>
              <a:t>des</a:t>
            </a:r>
            <a:endParaRPr lang="fr-FR" altLang="fr-FR">
              <a:solidFill>
                <a:srgbClr val="000000"/>
              </a:solidFill>
              <a:ea typeface="Calibri" panose="020F0502020204030204" pitchFamily="34" charset="0"/>
              <a:cs typeface="Calibri" panose="020F0502020204030204" pitchFamily="34" charset="0"/>
            </a:endParaRPr>
          </a:p>
        </p:txBody>
      </p:sp>
      <p:sp>
        <p:nvSpPr>
          <p:cNvPr id="13" name="object 13">
            <a:extLst>
              <a:ext uri="{FF2B5EF4-FFF2-40B4-BE49-F238E27FC236}">
                <a16:creationId xmlns="" xmlns:a16="http://schemas.microsoft.com/office/drawing/2014/main" id="{B5C73E3E-BBBC-4131-ACCA-2972B39EEEDD}"/>
              </a:ext>
            </a:extLst>
          </p:cNvPr>
          <p:cNvSpPr txBox="1"/>
          <p:nvPr/>
        </p:nvSpPr>
        <p:spPr>
          <a:xfrm>
            <a:off x="4585099" y="928688"/>
            <a:ext cx="1034653" cy="247650"/>
          </a:xfrm>
          <a:prstGeom prst="rect">
            <a:avLst/>
          </a:prstGeom>
        </p:spPr>
        <p:txBody>
          <a:bodyPr lIns="0" tIns="11906" rIns="0" bIns="0"/>
          <a:lstStyle/>
          <a:p>
            <a:pPr marL="9525" defTabSz="685800">
              <a:lnSpc>
                <a:spcPts val="1875"/>
              </a:lnSpc>
              <a:defRPr/>
            </a:pPr>
            <a:r>
              <a:rPr b="1" spc="-2" dirty="0">
                <a:solidFill>
                  <a:srgbClr val="FFFFFF"/>
                </a:solidFill>
                <a:latin typeface="Calibri"/>
                <a:cs typeface="Calibri"/>
              </a:rPr>
              <a:t>personnes</a:t>
            </a:r>
            <a:endParaRPr>
              <a:solidFill>
                <a:prstClr val="black"/>
              </a:solidFill>
              <a:latin typeface="Calibri"/>
              <a:cs typeface="Calibri"/>
            </a:endParaRPr>
          </a:p>
        </p:txBody>
      </p:sp>
      <p:sp>
        <p:nvSpPr>
          <p:cNvPr id="24583" name="object 12"/>
          <p:cNvSpPr txBox="1">
            <a:spLocks noChangeArrowheads="1"/>
          </p:cNvSpPr>
          <p:nvPr/>
        </p:nvSpPr>
        <p:spPr bwMode="auto">
          <a:xfrm>
            <a:off x="5617369" y="928689"/>
            <a:ext cx="1347788" cy="522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1906" rIns="0" bIns="0"/>
          <a:lstStyle>
            <a:lvl1pPr marL="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9525" defTabSz="685800">
              <a:lnSpc>
                <a:spcPts val="1875"/>
              </a:lnSpc>
              <a:defRPr/>
            </a:pPr>
            <a:r>
              <a:rPr lang="fr-FR" altLang="fr-FR" b="1">
                <a:solidFill>
                  <a:srgbClr val="FFFFFF"/>
                </a:solidFill>
                <a:ea typeface="Calibri" panose="020F0502020204030204" pitchFamily="34" charset="0"/>
                <a:cs typeface="Calibri" panose="020F0502020204030204" pitchFamily="34" charset="0"/>
              </a:rPr>
              <a:t>ayant détecté</a:t>
            </a:r>
            <a:endParaRPr lang="fr-FR" altLang="fr-FR">
              <a:solidFill>
                <a:srgbClr val="000000"/>
              </a:solidFill>
              <a:ea typeface="Calibri" panose="020F0502020204030204" pitchFamily="34" charset="0"/>
              <a:cs typeface="Calibri" panose="020F0502020204030204" pitchFamily="34" charset="0"/>
            </a:endParaRPr>
          </a:p>
          <a:p>
            <a:pPr marL="9525" defTabSz="685800">
              <a:lnSpc>
                <a:spcPts val="2156"/>
              </a:lnSpc>
              <a:spcBef>
                <a:spcPts val="19"/>
              </a:spcBef>
              <a:defRPr/>
            </a:pPr>
            <a:r>
              <a:rPr lang="fr-FR" altLang="fr-FR" b="1">
                <a:solidFill>
                  <a:srgbClr val="FFFFFF"/>
                </a:solidFill>
                <a:ea typeface="Calibri" panose="020F0502020204030204" pitchFamily="34" charset="0"/>
                <a:cs typeface="Calibri" panose="020F0502020204030204" pitchFamily="34" charset="0"/>
              </a:rPr>
              <a:t>2019</a:t>
            </a:r>
            <a:endParaRPr lang="fr-FR" altLang="fr-FR">
              <a:solidFill>
                <a:srgbClr val="000000"/>
              </a:solidFill>
              <a:ea typeface="Calibri" panose="020F0502020204030204" pitchFamily="34" charset="0"/>
              <a:cs typeface="Calibri" panose="020F0502020204030204" pitchFamily="34" charset="0"/>
            </a:endParaRPr>
          </a:p>
        </p:txBody>
      </p:sp>
      <p:sp>
        <p:nvSpPr>
          <p:cNvPr id="24584" name="object 11"/>
          <p:cNvSpPr txBox="1">
            <a:spLocks noChangeArrowheads="1"/>
          </p:cNvSpPr>
          <p:nvPr/>
        </p:nvSpPr>
        <p:spPr bwMode="auto">
          <a:xfrm>
            <a:off x="6963968" y="928688"/>
            <a:ext cx="31551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1906" rIns="0" bIns="0"/>
          <a:lstStyle>
            <a:lvl1pPr marL="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9525" defTabSz="685800">
              <a:lnSpc>
                <a:spcPts val="1875"/>
              </a:lnSpc>
              <a:defRPr/>
            </a:pPr>
            <a:r>
              <a:rPr lang="fr-FR" altLang="fr-FR" b="1">
                <a:solidFill>
                  <a:srgbClr val="FFFFFF"/>
                </a:solidFill>
                <a:ea typeface="Calibri" panose="020F0502020204030204" pitchFamily="34" charset="0"/>
                <a:cs typeface="Calibri" panose="020F0502020204030204" pitchFamily="34" charset="0"/>
              </a:rPr>
              <a:t>les</a:t>
            </a:r>
            <a:endParaRPr lang="fr-FR" altLang="fr-FR">
              <a:solidFill>
                <a:srgbClr val="000000"/>
              </a:solidFill>
              <a:ea typeface="Calibri" panose="020F0502020204030204" pitchFamily="34" charset="0"/>
              <a:cs typeface="Calibri" panose="020F0502020204030204" pitchFamily="34" charset="0"/>
            </a:endParaRPr>
          </a:p>
        </p:txBody>
      </p:sp>
      <p:sp>
        <p:nvSpPr>
          <p:cNvPr id="24585" name="object 10"/>
          <p:cNvSpPr txBox="1">
            <a:spLocks noChangeArrowheads="1"/>
          </p:cNvSpPr>
          <p:nvPr/>
        </p:nvSpPr>
        <p:spPr bwMode="auto">
          <a:xfrm>
            <a:off x="7278292" y="928688"/>
            <a:ext cx="3524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1906" rIns="0" bIns="0"/>
          <a:lstStyle>
            <a:lvl1pPr marL="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9525" defTabSz="685800">
              <a:lnSpc>
                <a:spcPts val="1875"/>
              </a:lnSpc>
              <a:defRPr/>
            </a:pPr>
            <a:r>
              <a:rPr lang="fr-FR" altLang="fr-FR" b="1">
                <a:solidFill>
                  <a:srgbClr val="FFFFFF"/>
                </a:solidFill>
                <a:ea typeface="Calibri" panose="020F0502020204030204" pitchFamily="34" charset="0"/>
                <a:cs typeface="Calibri" panose="020F0502020204030204" pitchFamily="34" charset="0"/>
              </a:rPr>
              <a:t>cas</a:t>
            </a:r>
            <a:endParaRPr lang="fr-FR" altLang="fr-FR">
              <a:solidFill>
                <a:srgbClr val="000000"/>
              </a:solidFill>
              <a:ea typeface="Calibri" panose="020F0502020204030204" pitchFamily="34" charset="0"/>
              <a:cs typeface="Calibri" panose="020F0502020204030204" pitchFamily="34" charset="0"/>
            </a:endParaRPr>
          </a:p>
        </p:txBody>
      </p:sp>
      <p:sp>
        <p:nvSpPr>
          <p:cNvPr id="24586" name="object 9"/>
          <p:cNvSpPr txBox="1">
            <a:spLocks noChangeArrowheads="1"/>
          </p:cNvSpPr>
          <p:nvPr/>
        </p:nvSpPr>
        <p:spPr bwMode="auto">
          <a:xfrm>
            <a:off x="7628336" y="928688"/>
            <a:ext cx="2905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1906" rIns="0" bIns="0"/>
          <a:lstStyle>
            <a:lvl1pPr marL="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9525" defTabSz="685800">
              <a:lnSpc>
                <a:spcPts val="1875"/>
              </a:lnSpc>
              <a:defRPr/>
            </a:pPr>
            <a:r>
              <a:rPr lang="fr-FR" altLang="fr-FR" b="1">
                <a:solidFill>
                  <a:srgbClr val="FFFFFF"/>
                </a:solidFill>
                <a:ea typeface="Calibri" panose="020F0502020204030204" pitchFamily="34" charset="0"/>
                <a:cs typeface="Calibri" panose="020F0502020204030204" pitchFamily="34" charset="0"/>
              </a:rPr>
              <a:t>de</a:t>
            </a:r>
            <a:endParaRPr lang="fr-FR" altLang="fr-FR">
              <a:solidFill>
                <a:srgbClr val="000000"/>
              </a:solidFill>
              <a:ea typeface="Calibri" panose="020F0502020204030204" pitchFamily="34" charset="0"/>
              <a:cs typeface="Calibri" panose="020F0502020204030204" pitchFamily="34" charset="0"/>
            </a:endParaRPr>
          </a:p>
        </p:txBody>
      </p:sp>
      <p:sp>
        <p:nvSpPr>
          <p:cNvPr id="8" name="object 8">
            <a:extLst>
              <a:ext uri="{FF2B5EF4-FFF2-40B4-BE49-F238E27FC236}">
                <a16:creationId xmlns="" xmlns:a16="http://schemas.microsoft.com/office/drawing/2014/main" id="{61C6F5C3-46F5-4C7F-90B6-3DF51F0F4C2A}"/>
              </a:ext>
            </a:extLst>
          </p:cNvPr>
          <p:cNvSpPr txBox="1"/>
          <p:nvPr/>
        </p:nvSpPr>
        <p:spPr>
          <a:xfrm>
            <a:off x="7917657" y="928688"/>
            <a:ext cx="404813" cy="247650"/>
          </a:xfrm>
          <a:prstGeom prst="rect">
            <a:avLst/>
          </a:prstGeom>
        </p:spPr>
        <p:txBody>
          <a:bodyPr lIns="0" tIns="11906" rIns="0" bIns="0"/>
          <a:lstStyle/>
          <a:p>
            <a:pPr marL="9525" defTabSz="685800">
              <a:lnSpc>
                <a:spcPts val="1875"/>
              </a:lnSpc>
              <a:defRPr/>
            </a:pPr>
            <a:r>
              <a:rPr b="1" spc="-33" dirty="0">
                <a:solidFill>
                  <a:srgbClr val="FFFFFF"/>
                </a:solidFill>
                <a:latin typeface="Calibri"/>
                <a:cs typeface="Calibri"/>
              </a:rPr>
              <a:t>PFA</a:t>
            </a:r>
            <a:endParaRPr>
              <a:solidFill>
                <a:prstClr val="black"/>
              </a:solidFill>
              <a:latin typeface="Calibri"/>
              <a:cs typeface="Calibri"/>
            </a:endParaRPr>
          </a:p>
        </p:txBody>
      </p:sp>
      <p:sp>
        <p:nvSpPr>
          <p:cNvPr id="7" name="object 7">
            <a:extLst>
              <a:ext uri="{FF2B5EF4-FFF2-40B4-BE49-F238E27FC236}">
                <a16:creationId xmlns="" xmlns:a16="http://schemas.microsoft.com/office/drawing/2014/main" id="{E794E5F5-79E6-4C52-AA4B-EB119ED6BA68}"/>
              </a:ext>
            </a:extLst>
          </p:cNvPr>
          <p:cNvSpPr txBox="1"/>
          <p:nvPr/>
        </p:nvSpPr>
        <p:spPr>
          <a:xfrm>
            <a:off x="8321280" y="928688"/>
            <a:ext cx="767953" cy="247650"/>
          </a:xfrm>
          <a:prstGeom prst="rect">
            <a:avLst/>
          </a:prstGeom>
        </p:spPr>
        <p:txBody>
          <a:bodyPr lIns="0" tIns="11906" rIns="0" bIns="0"/>
          <a:lstStyle/>
          <a:p>
            <a:pPr marL="9525" defTabSz="685800">
              <a:lnSpc>
                <a:spcPts val="1875"/>
              </a:lnSpc>
              <a:defRPr/>
            </a:pPr>
            <a:r>
              <a:rPr b="1" spc="-1" dirty="0">
                <a:solidFill>
                  <a:srgbClr val="FFFFFF"/>
                </a:solidFill>
                <a:latin typeface="Calibri"/>
                <a:cs typeface="Calibri"/>
              </a:rPr>
              <a:t>notifiés</a:t>
            </a:r>
            <a:endParaRPr>
              <a:solidFill>
                <a:prstClr val="black"/>
              </a:solidFill>
              <a:latin typeface="Calibri"/>
              <a:cs typeface="Calibri"/>
            </a:endParaRPr>
          </a:p>
        </p:txBody>
      </p:sp>
      <p:sp>
        <p:nvSpPr>
          <p:cNvPr id="24589" name="object 6"/>
          <p:cNvSpPr txBox="1">
            <a:spLocks noChangeArrowheads="1"/>
          </p:cNvSpPr>
          <p:nvPr/>
        </p:nvSpPr>
        <p:spPr bwMode="auto">
          <a:xfrm>
            <a:off x="9088042" y="928688"/>
            <a:ext cx="29170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1906" rIns="0" bIns="0"/>
          <a:lstStyle>
            <a:lvl1pPr marL="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9525" defTabSz="685800">
              <a:lnSpc>
                <a:spcPts val="1875"/>
              </a:lnSpc>
              <a:defRPr/>
            </a:pPr>
            <a:r>
              <a:rPr lang="fr-FR" altLang="fr-FR" b="1">
                <a:solidFill>
                  <a:srgbClr val="FFFFFF"/>
                </a:solidFill>
                <a:ea typeface="Calibri" panose="020F0502020204030204" pitchFamily="34" charset="0"/>
                <a:cs typeface="Calibri" panose="020F0502020204030204" pitchFamily="34" charset="0"/>
              </a:rPr>
              <a:t>en</a:t>
            </a:r>
            <a:endParaRPr lang="fr-FR" altLang="fr-FR">
              <a:solidFill>
                <a:srgbClr val="000000"/>
              </a:solidFill>
              <a:ea typeface="Calibri" panose="020F0502020204030204" pitchFamily="34" charset="0"/>
              <a:cs typeface="Calibri" panose="020F0502020204030204" pitchFamily="34" charset="0"/>
            </a:endParaRPr>
          </a:p>
        </p:txBody>
      </p:sp>
      <p:sp>
        <p:nvSpPr>
          <p:cNvPr id="22" name="Titre 1">
            <a:extLst>
              <a:ext uri="{FF2B5EF4-FFF2-40B4-BE49-F238E27FC236}">
                <a16:creationId xmlns="" xmlns:a16="http://schemas.microsoft.com/office/drawing/2014/main" id="{A8503C61-5C36-4022-A0BA-74C9A538C8DA}"/>
              </a:ext>
            </a:extLst>
          </p:cNvPr>
          <p:cNvSpPr txBox="1">
            <a:spLocks/>
          </p:cNvSpPr>
          <p:nvPr/>
        </p:nvSpPr>
        <p:spPr>
          <a:xfrm>
            <a:off x="1581400" y="66577"/>
            <a:ext cx="9010615" cy="536972"/>
          </a:xfrm>
          <a:prstGeom prst="rect">
            <a:avLst/>
          </a:prstGeom>
          <a:solidFill>
            <a:srgbClr val="00B0F0"/>
          </a:solidFill>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defPPr>
              <a:defRPr lang="fr-FR"/>
            </a:defPPr>
            <a:lvl1pPr marL="320279" algn="ctr" defTabSz="685800">
              <a:lnSpc>
                <a:spcPts val="1575"/>
              </a:lnSpc>
              <a:defRPr b="1">
                <a:solidFill>
                  <a:prstClr val="white"/>
                </a:solidFill>
                <a:latin typeface="Comic Sans MS" panose="030F0702030302020204" pitchFamily="66" charset="0"/>
                <a:ea typeface="Calibri" panose="020F0502020204030204" pitchFamily="34" charset="0"/>
                <a:cs typeface="Calibri" panose="020F050202020403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fontAlgn="base">
              <a:spcBef>
                <a:spcPct val="0"/>
              </a:spcBef>
              <a:spcAft>
                <a:spcPct val="0"/>
              </a:spcAft>
              <a:defRPr>
                <a:latin typeface="Calibri" panose="020F0502020204030204" pitchFamily="34" charset="0"/>
              </a:defRPr>
            </a:lvl6pPr>
            <a:lvl7pPr marL="2971800" indent="-228600" fontAlgn="base">
              <a:spcBef>
                <a:spcPct val="0"/>
              </a:spcBef>
              <a:spcAft>
                <a:spcPct val="0"/>
              </a:spcAft>
              <a:defRPr>
                <a:latin typeface="Calibri" panose="020F0502020204030204" pitchFamily="34" charset="0"/>
              </a:defRPr>
            </a:lvl7pPr>
            <a:lvl8pPr marL="3429000" indent="-228600" fontAlgn="base">
              <a:spcBef>
                <a:spcPct val="0"/>
              </a:spcBef>
              <a:spcAft>
                <a:spcPct val="0"/>
              </a:spcAft>
              <a:defRPr>
                <a:latin typeface="Calibri" panose="020F0502020204030204" pitchFamily="34" charset="0"/>
              </a:defRPr>
            </a:lvl8pPr>
            <a:lvl9pPr marL="3886200" indent="-228600" fontAlgn="base">
              <a:spcBef>
                <a:spcPct val="0"/>
              </a:spcBef>
              <a:spcAft>
                <a:spcPct val="0"/>
              </a:spcAft>
              <a:defRPr>
                <a:latin typeface="Calibri" panose="020F0502020204030204" pitchFamily="34" charset="0"/>
              </a:defRPr>
            </a:lvl9pPr>
          </a:lstStyle>
          <a:p>
            <a:pPr algn="l"/>
            <a:endParaRPr lang="fr-FR" altLang="fr-FR" sz="2000" dirty="0"/>
          </a:p>
          <a:p>
            <a:pPr algn="l"/>
            <a:r>
              <a:rPr lang="fr-FR" altLang="fr-FR" sz="2000" dirty="0"/>
              <a:t>Statut vaccinal des PFA de 6-59 mois, Sem 01_23 de 2023</a:t>
            </a:r>
          </a:p>
        </p:txBody>
      </p:sp>
      <p:pic>
        <p:nvPicPr>
          <p:cNvPr id="2" name="Image 1"/>
          <p:cNvPicPr>
            <a:picLocks noChangeAspect="1"/>
          </p:cNvPicPr>
          <p:nvPr/>
        </p:nvPicPr>
        <p:blipFill>
          <a:blip r:embed="rId2"/>
          <a:stretch>
            <a:fillRect/>
          </a:stretch>
        </p:blipFill>
        <p:spPr>
          <a:xfrm>
            <a:off x="1524000" y="1052737"/>
            <a:ext cx="9144000" cy="4320479"/>
          </a:xfrm>
          <a:prstGeom prst="rect">
            <a:avLst/>
          </a:prstGeom>
        </p:spPr>
      </p:pic>
    </p:spTree>
    <p:extLst>
      <p:ext uri="{BB962C8B-B14F-4D97-AF65-F5344CB8AC3E}">
        <p14:creationId xmlns:p14="http://schemas.microsoft.com/office/powerpoint/2010/main" val="34401697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Grp="1"/>
          </p:cNvSpPr>
          <p:nvPr>
            <p:ph idx="1"/>
          </p:nvPr>
        </p:nvSpPr>
        <p:spPr>
          <a:xfrm>
            <a:off x="1452563" y="482600"/>
            <a:ext cx="9144001" cy="6381750"/>
          </a:xfrm>
        </p:spPr>
        <p:txBody>
          <a:bodyPr rtlCol="0">
            <a:normAutofit/>
          </a:bodyPr>
          <a:lstStyle>
            <a:lvl1pPr>
              <a:defRPr sz="3200">
                <a:solidFill>
                  <a:srgbClr val="000000"/>
                </a:solidFill>
                <a:latin typeface="Arial" charset="0"/>
              </a:defRPr>
            </a:lvl1pPr>
            <a:lvl2pPr marL="400050">
              <a:defRPr sz="2800">
                <a:solidFill>
                  <a:srgbClr val="000000"/>
                </a:solidFill>
                <a:latin typeface="Arial" charset="0"/>
              </a:defRPr>
            </a:lvl2pPr>
            <a:lvl3pPr indent="-342900">
              <a:defRPr sz="2400">
                <a:solidFill>
                  <a:srgbClr val="000000"/>
                </a:solidFill>
                <a:latin typeface="Arial" charset="0"/>
              </a:defRPr>
            </a:lvl3pPr>
            <a:lvl4pPr>
              <a:defRPr sz="2000">
                <a:solidFill>
                  <a:srgbClr val="000000"/>
                </a:solidFill>
                <a:latin typeface="Arial" charset="0"/>
              </a:defRPr>
            </a:lvl4pPr>
            <a:lvl5pPr>
              <a:defRPr sz="2000">
                <a:solidFill>
                  <a:srgbClr val="000000"/>
                </a:solidFill>
                <a:latin typeface="Arial" charset="0"/>
              </a:defRPr>
            </a:lvl5pPr>
            <a:lvl6pPr>
              <a:defRPr sz="2000">
                <a:solidFill>
                  <a:srgbClr val="000000"/>
                </a:solidFill>
                <a:latin typeface="Arial" charset="0"/>
              </a:defRPr>
            </a:lvl6pPr>
            <a:lvl7pPr>
              <a:defRPr sz="2000">
                <a:solidFill>
                  <a:srgbClr val="000000"/>
                </a:solidFill>
                <a:latin typeface="Arial" charset="0"/>
              </a:defRPr>
            </a:lvl7pPr>
            <a:lvl8pPr>
              <a:defRPr sz="2000">
                <a:solidFill>
                  <a:srgbClr val="000000"/>
                </a:solidFill>
                <a:latin typeface="Arial" charset="0"/>
              </a:defRPr>
            </a:lvl8pPr>
            <a:lvl9pPr>
              <a:defRPr sz="2000">
                <a:solidFill>
                  <a:srgbClr val="000000"/>
                </a:solidFill>
                <a:latin typeface="Arial" charset="0"/>
              </a:defRPr>
            </a:lvl9pPr>
          </a:lstStyle>
          <a:p>
            <a:pPr marL="0" indent="0">
              <a:spcBef>
                <a:spcPts val="500"/>
              </a:spcBef>
              <a:buClr>
                <a:schemeClr val="tx1"/>
              </a:buClr>
              <a:buSzPct val="140000"/>
              <a:buNone/>
              <a:defRPr/>
            </a:pPr>
            <a:endParaRPr sz="100" b="1" dirty="0">
              <a:solidFill>
                <a:srgbClr val="C00000"/>
              </a:solidFill>
              <a:latin typeface="Comic Sans MS" pitchFamily="66" charset="0"/>
            </a:endParaRPr>
          </a:p>
          <a:p>
            <a:pPr>
              <a:spcBef>
                <a:spcPts val="500"/>
              </a:spcBef>
              <a:buClr>
                <a:schemeClr val="tx1"/>
              </a:buClr>
              <a:buSzPct val="120000"/>
              <a:buNone/>
              <a:defRPr/>
            </a:pPr>
            <a:endParaRPr sz="2000" b="1" dirty="0">
              <a:solidFill>
                <a:srgbClr val="009900"/>
              </a:solidFill>
              <a:latin typeface="Comic Sans MS" pitchFamily="66" charset="0"/>
            </a:endParaRPr>
          </a:p>
        </p:txBody>
      </p:sp>
      <p:sp>
        <p:nvSpPr>
          <p:cNvPr id="7172"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fld id="{7062F664-7210-4AC7-B265-E9A416464D0F}" type="slidenum">
              <a:rPr lang="fr-FR" altLang="fr-FR" sz="1200" b="1">
                <a:solidFill>
                  <a:srgbClr val="000000"/>
                </a:solidFill>
                <a:latin typeface="Arial" panose="020B0604020202020204" pitchFamily="34" charset="0"/>
              </a:rPr>
              <a:pPr>
                <a:spcBef>
                  <a:spcPct val="0"/>
                </a:spcBef>
                <a:buNone/>
                <a:defRPr/>
              </a:pPr>
              <a:t>21</a:t>
            </a:fld>
            <a:endParaRPr lang="fr-FR" altLang="fr-FR" sz="1200" b="1">
              <a:solidFill>
                <a:srgbClr val="000000"/>
              </a:solidFill>
              <a:latin typeface="Arial" panose="020B0604020202020204" pitchFamily="34" charset="0"/>
            </a:endParaRPr>
          </a:p>
        </p:txBody>
      </p:sp>
      <p:sp>
        <p:nvSpPr>
          <p:cNvPr id="11" name="Rectangle à coins arrondis 10"/>
          <p:cNvSpPr/>
          <p:nvPr/>
        </p:nvSpPr>
        <p:spPr>
          <a:xfrm>
            <a:off x="1645904" y="607008"/>
            <a:ext cx="9000400" cy="6214706"/>
          </a:xfrm>
          <a:prstGeom prst="roundRect">
            <a:avLst>
              <a:gd name="adj" fmla="val 11135"/>
            </a:avLst>
          </a:prstGeom>
          <a:solidFill>
            <a:srgbClr val="E6E6E6"/>
          </a:solidFill>
        </p:spPr>
        <p:style>
          <a:lnRef idx="2">
            <a:schemeClr val="accent1">
              <a:shade val="50000"/>
            </a:schemeClr>
          </a:lnRef>
          <a:fillRef idx="1">
            <a:schemeClr val="accent1"/>
          </a:fillRef>
          <a:effectRef idx="0">
            <a:schemeClr val="accent1"/>
          </a:effectRef>
          <a:fontRef idx="minor">
            <a:schemeClr val="lt1"/>
          </a:fontRef>
        </p:style>
        <p:txBody>
          <a:bodyPr/>
          <a:lstStyle/>
          <a:p>
            <a:pPr>
              <a:lnSpc>
                <a:spcPct val="150000"/>
              </a:lnSpc>
              <a:spcBef>
                <a:spcPts val="200"/>
              </a:spcBef>
              <a:buClr>
                <a:srgbClr val="3366CC"/>
              </a:buClr>
              <a:buSzPct val="140000"/>
              <a:defRPr/>
            </a:pPr>
            <a:r>
              <a:rPr lang="fr-FR" sz="1600" b="1" dirty="0">
                <a:solidFill>
                  <a:srgbClr val="0000FF"/>
                </a:solidFill>
                <a:latin typeface="Comic Sans MS" pitchFamily="66" charset="0"/>
              </a:rPr>
              <a:t>SURVEILLANCE DE LA ROUGEOLE</a:t>
            </a:r>
          </a:p>
          <a:p>
            <a:pPr>
              <a:lnSpc>
                <a:spcPct val="150000"/>
              </a:lnSpc>
              <a:spcBef>
                <a:spcPts val="200"/>
              </a:spcBef>
              <a:buClr>
                <a:srgbClr val="3366CC"/>
              </a:buClr>
              <a:buSzPct val="140000"/>
              <a:defRPr/>
            </a:pPr>
            <a:endParaRPr lang="fr-FR" sz="1600" b="1" dirty="0">
              <a:solidFill>
                <a:srgbClr val="0000FF"/>
              </a:solidFill>
              <a:latin typeface="Comic Sans MS" pitchFamily="66" charset="0"/>
            </a:endParaRPr>
          </a:p>
          <a:p>
            <a:pPr>
              <a:lnSpc>
                <a:spcPct val="150000"/>
              </a:lnSpc>
              <a:spcBef>
                <a:spcPts val="200"/>
              </a:spcBef>
              <a:buClr>
                <a:srgbClr val="00A200"/>
              </a:buClr>
              <a:buSzPct val="140000"/>
              <a:defRPr/>
            </a:pPr>
            <a:endParaRPr lang="fr-FR" sz="1600" b="1" dirty="0">
              <a:solidFill>
                <a:srgbClr val="FF0000"/>
              </a:solidFill>
              <a:latin typeface="Comic Sans MS" pitchFamily="66" charset="0"/>
            </a:endParaRPr>
          </a:p>
        </p:txBody>
      </p:sp>
      <p:sp>
        <p:nvSpPr>
          <p:cNvPr id="6" name="Titre 1">
            <a:extLst>
              <a:ext uri="{FF2B5EF4-FFF2-40B4-BE49-F238E27FC236}">
                <a16:creationId xmlns="" xmlns:a16="http://schemas.microsoft.com/office/drawing/2014/main" id="{A8503C61-5C36-4022-A0BA-74C9A538C8DA}"/>
              </a:ext>
            </a:extLst>
          </p:cNvPr>
          <p:cNvSpPr txBox="1">
            <a:spLocks/>
          </p:cNvSpPr>
          <p:nvPr/>
        </p:nvSpPr>
        <p:spPr>
          <a:xfrm>
            <a:off x="1448992" y="31038"/>
            <a:ext cx="9144000" cy="536972"/>
          </a:xfrm>
          <a:prstGeom prst="rect">
            <a:avLst/>
          </a:prstGeom>
          <a:solidFill>
            <a:srgbClr val="00B0F0"/>
          </a:solidFill>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lvl1pPr marL="42703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20279" algn="ctr" defTabSz="685800">
              <a:lnSpc>
                <a:spcPts val="1575"/>
              </a:lnSpc>
              <a:defRPr/>
            </a:pPr>
            <a:endParaRPr lang="fr-FR" altLang="fr-FR" sz="2400" b="1" dirty="0">
              <a:solidFill>
                <a:srgbClr val="FFFFFF"/>
              </a:solidFill>
              <a:latin typeface="Arial Rounded MT Bold" panose="020F0704030504030204" pitchFamily="34" charset="0"/>
              <a:ea typeface="Calibri" panose="020F0502020204030204" pitchFamily="34" charset="0"/>
              <a:cs typeface="Calibri" panose="020F0502020204030204" pitchFamily="34" charset="0"/>
            </a:endParaRPr>
          </a:p>
          <a:p>
            <a:pPr marL="320279" defTabSz="685800">
              <a:lnSpc>
                <a:spcPts val="1575"/>
              </a:lnSpc>
              <a:defRPr/>
            </a:pPr>
            <a:r>
              <a:rPr lang="fr-BE" sz="2000" b="1" dirty="0">
                <a:solidFill>
                  <a:prstClr val="white"/>
                </a:solidFill>
                <a:latin typeface="Comic Sans MS" pitchFamily="66" charset="0"/>
              </a:rPr>
              <a:t>Points</a:t>
            </a:r>
            <a:r>
              <a:rPr lang="fr-BE" sz="2400" b="1" dirty="0">
                <a:solidFill>
                  <a:prstClr val="white"/>
                </a:solidFill>
                <a:latin typeface="Comic Sans MS" pitchFamily="66" charset="0"/>
              </a:rPr>
              <a:t> saillants de la </a:t>
            </a:r>
            <a:r>
              <a:rPr lang="fr-BE" sz="2400" b="1" dirty="0" err="1">
                <a:solidFill>
                  <a:prstClr val="white"/>
                </a:solidFill>
                <a:latin typeface="Comic Sans MS" pitchFamily="66" charset="0"/>
              </a:rPr>
              <a:t>sem</a:t>
            </a:r>
            <a:r>
              <a:rPr lang="fr-BE" sz="2400" b="1" dirty="0">
                <a:solidFill>
                  <a:prstClr val="white"/>
                </a:solidFill>
                <a:latin typeface="Comic Sans MS" pitchFamily="66" charset="0"/>
              </a:rPr>
              <a:t> 01 à la </a:t>
            </a:r>
            <a:r>
              <a:rPr lang="fr-BE" sz="2400" b="1" dirty="0" err="1">
                <a:solidFill>
                  <a:prstClr val="white"/>
                </a:solidFill>
                <a:latin typeface="Comic Sans MS" pitchFamily="66" charset="0"/>
              </a:rPr>
              <a:t>sem</a:t>
            </a:r>
            <a:r>
              <a:rPr lang="fr-BE" sz="2400" b="1" dirty="0">
                <a:solidFill>
                  <a:prstClr val="white"/>
                </a:solidFill>
                <a:latin typeface="Comic Sans MS" pitchFamily="66" charset="0"/>
              </a:rPr>
              <a:t> 23 de 2023</a:t>
            </a:r>
            <a:endParaRPr lang="fr-FR" altLang="fr-FR" sz="2100" b="1" dirty="0">
              <a:solidFill>
                <a:srgbClr val="FF0000"/>
              </a:solidFill>
              <a:latin typeface="Arial Rounded MT Bold" panose="020F0704030504030204" pitchFamily="34" charset="0"/>
            </a:endParaRPr>
          </a:p>
        </p:txBody>
      </p:sp>
      <p:graphicFrame>
        <p:nvGraphicFramePr>
          <p:cNvPr id="2" name="Table 1"/>
          <p:cNvGraphicFramePr>
            <a:graphicFrameLocks noGrp="1"/>
          </p:cNvGraphicFramePr>
          <p:nvPr>
            <p:extLst/>
          </p:nvPr>
        </p:nvGraphicFramePr>
        <p:xfrm>
          <a:off x="1700512" y="1187398"/>
          <a:ext cx="8715968" cy="5068714"/>
        </p:xfrm>
        <a:graphic>
          <a:graphicData uri="http://schemas.openxmlformats.org/drawingml/2006/table">
            <a:tbl>
              <a:tblPr firstRow="1" bandRow="1">
                <a:tableStyleId>{5C22544A-7EE6-4342-B048-85BDC9FD1C3A}</a:tableStyleId>
              </a:tblPr>
              <a:tblGrid>
                <a:gridCol w="5997226">
                  <a:extLst>
                    <a:ext uri="{9D8B030D-6E8A-4147-A177-3AD203B41FA5}">
                      <a16:colId xmlns="" xmlns:a16="http://schemas.microsoft.com/office/drawing/2014/main" val="3180070412"/>
                    </a:ext>
                  </a:extLst>
                </a:gridCol>
                <a:gridCol w="2718742">
                  <a:extLst>
                    <a:ext uri="{9D8B030D-6E8A-4147-A177-3AD203B41FA5}">
                      <a16:colId xmlns="" xmlns:a16="http://schemas.microsoft.com/office/drawing/2014/main" val="3083650502"/>
                    </a:ext>
                  </a:extLst>
                </a:gridCol>
              </a:tblGrid>
              <a:tr h="455907">
                <a:tc>
                  <a:txBody>
                    <a:bodyPr/>
                    <a:lstStyle/>
                    <a:p>
                      <a:r>
                        <a:rPr lang="fr-FR" dirty="0"/>
                        <a:t>Indicateurs</a:t>
                      </a:r>
                    </a:p>
                  </a:txBody>
                  <a:tcPr/>
                </a:tc>
                <a:tc>
                  <a:txBody>
                    <a:bodyPr/>
                    <a:lstStyle/>
                    <a:p>
                      <a:r>
                        <a:rPr lang="fr-FR" dirty="0"/>
                        <a:t>Sem</a:t>
                      </a:r>
                      <a:r>
                        <a:rPr lang="fr-FR" baseline="0" dirty="0"/>
                        <a:t> 01_ 23 de 2023</a:t>
                      </a:r>
                      <a:endParaRPr lang="fr-FR" dirty="0"/>
                    </a:p>
                  </a:txBody>
                  <a:tcPr/>
                </a:tc>
                <a:extLst>
                  <a:ext uri="{0D108BD9-81ED-4DB2-BD59-A6C34878D82A}">
                    <a16:rowId xmlns="" xmlns:a16="http://schemas.microsoft.com/office/drawing/2014/main" val="296750443"/>
                  </a:ext>
                </a:extLst>
              </a:tr>
              <a:tr h="370776">
                <a:tc>
                  <a:txBody>
                    <a:bodyPr/>
                    <a:lstStyle/>
                    <a:p>
                      <a:r>
                        <a:rPr kumimoji="0" lang="fr-FR" sz="1600" b="1" i="0" u="none" strike="noStrike" kern="1200" cap="none" spc="0" normalizeH="0" baseline="0" noProof="0" dirty="0">
                          <a:ln>
                            <a:noFill/>
                          </a:ln>
                          <a:solidFill>
                            <a:srgbClr val="1F497D">
                              <a:lumMod val="75000"/>
                            </a:srgbClr>
                          </a:solidFill>
                          <a:effectLst/>
                          <a:uLnTx/>
                          <a:uFillTx/>
                          <a:latin typeface="Comic Sans MS" pitchFamily="66" charset="0"/>
                          <a:ea typeface="+mn-ea"/>
                          <a:cs typeface="+mn-cs"/>
                        </a:rPr>
                        <a:t>Cas suspects de Rougeole notifiés</a:t>
                      </a:r>
                      <a:endParaRPr lang="fr-FR" dirty="0"/>
                    </a:p>
                  </a:txBody>
                  <a:tcPr/>
                </a:tc>
                <a:tc>
                  <a:txBody>
                    <a:bodyPr/>
                    <a:lstStyle/>
                    <a:p>
                      <a:pPr marL="0" algn="ctr" defTabSz="914400" rtl="0" eaLnBrk="1" latinLnBrk="0" hangingPunct="1"/>
                      <a:r>
                        <a:rPr lang="fr-FR" sz="1800" b="1" kern="1200" dirty="0">
                          <a:solidFill>
                            <a:schemeClr val="tx1"/>
                          </a:solidFill>
                          <a:latin typeface="+mn-lt"/>
                          <a:ea typeface="+mn-ea"/>
                          <a:cs typeface="+mn-cs"/>
                        </a:rPr>
                        <a:t>177</a:t>
                      </a:r>
                    </a:p>
                  </a:txBody>
                  <a:tcPr/>
                </a:tc>
                <a:extLst>
                  <a:ext uri="{0D108BD9-81ED-4DB2-BD59-A6C34878D82A}">
                    <a16:rowId xmlns="" xmlns:a16="http://schemas.microsoft.com/office/drawing/2014/main" val="2005673291"/>
                  </a:ext>
                </a:extLst>
              </a:tr>
              <a:tr h="370776">
                <a:tc>
                  <a:txBody>
                    <a:bodyPr/>
                    <a:lstStyle/>
                    <a:p>
                      <a:r>
                        <a:rPr kumimoji="0" lang="fr-FR" sz="1600" b="1" i="0" u="none" strike="noStrike" kern="1200" cap="none" spc="0" normalizeH="0" baseline="0" noProof="0" dirty="0">
                          <a:ln>
                            <a:noFill/>
                          </a:ln>
                          <a:solidFill>
                            <a:srgbClr val="1F497D">
                              <a:lumMod val="75000"/>
                            </a:srgbClr>
                          </a:solidFill>
                          <a:effectLst/>
                          <a:uLnTx/>
                          <a:uFillTx/>
                          <a:latin typeface="Comic Sans MS" pitchFamily="66" charset="0"/>
                          <a:ea typeface="+mn-ea"/>
                          <a:cs typeface="+mn-cs"/>
                        </a:rPr>
                        <a:t>Cas de Rougeole confirmés IgM+</a:t>
                      </a:r>
                      <a:endParaRPr lang="fr-FR" dirty="0"/>
                    </a:p>
                  </a:txBody>
                  <a:tcPr/>
                </a:tc>
                <a:tc>
                  <a:txBody>
                    <a:bodyPr/>
                    <a:lstStyle/>
                    <a:p>
                      <a:pPr marL="0" algn="ctr" defTabSz="914400" rtl="0" eaLnBrk="1" latinLnBrk="0" hangingPunct="1"/>
                      <a:r>
                        <a:rPr lang="fr-FR" sz="1800" b="1" kern="1200" dirty="0">
                          <a:solidFill>
                            <a:srgbClr val="FF0000"/>
                          </a:solidFill>
                          <a:latin typeface="+mn-lt"/>
                          <a:ea typeface="+mn-ea"/>
                          <a:cs typeface="+mn-cs"/>
                        </a:rPr>
                        <a:t>45</a:t>
                      </a:r>
                    </a:p>
                  </a:txBody>
                  <a:tcPr/>
                </a:tc>
                <a:extLst>
                  <a:ext uri="{0D108BD9-81ED-4DB2-BD59-A6C34878D82A}">
                    <a16:rowId xmlns="" xmlns:a16="http://schemas.microsoft.com/office/drawing/2014/main" val="2179000364"/>
                  </a:ext>
                </a:extLst>
              </a:tr>
              <a:tr h="370776">
                <a:tc>
                  <a:txBody>
                    <a:bodyPr/>
                    <a:lstStyle/>
                    <a:p>
                      <a:r>
                        <a:rPr kumimoji="0" lang="fr-FR" sz="1600" b="1" i="0" u="none" strike="noStrike" kern="1200" cap="none" spc="0" normalizeH="0" baseline="0" dirty="0">
                          <a:ln>
                            <a:noFill/>
                          </a:ln>
                          <a:solidFill>
                            <a:srgbClr val="1F497D">
                              <a:lumMod val="75000"/>
                            </a:srgbClr>
                          </a:solidFill>
                          <a:effectLst/>
                          <a:uLnTx/>
                          <a:uFillTx/>
                          <a:latin typeface="Comic Sans MS" pitchFamily="66" charset="0"/>
                          <a:ea typeface="+mn-ea"/>
                          <a:cs typeface="+mn-cs"/>
                        </a:rPr>
                        <a:t>Cas confirmés de Rubéole</a:t>
                      </a:r>
                    </a:p>
                  </a:txBody>
                  <a:tcPr/>
                </a:tc>
                <a:tc>
                  <a:txBody>
                    <a:bodyPr/>
                    <a:lstStyle/>
                    <a:p>
                      <a:pPr marL="0" algn="ctr" defTabSz="914400" rtl="0" eaLnBrk="1" latinLnBrk="0" hangingPunct="1"/>
                      <a:r>
                        <a:rPr lang="fr-FR" sz="1800" b="1" kern="1200" dirty="0">
                          <a:solidFill>
                            <a:schemeClr val="tx1"/>
                          </a:solidFill>
                          <a:latin typeface="+mn-lt"/>
                          <a:ea typeface="+mn-ea"/>
                          <a:cs typeface="+mn-cs"/>
                        </a:rPr>
                        <a:t>26</a:t>
                      </a:r>
                    </a:p>
                  </a:txBody>
                  <a:tcPr/>
                </a:tc>
                <a:extLst>
                  <a:ext uri="{0D108BD9-81ED-4DB2-BD59-A6C34878D82A}">
                    <a16:rowId xmlns="" xmlns:a16="http://schemas.microsoft.com/office/drawing/2014/main" val="739981088"/>
                  </a:ext>
                </a:extLst>
              </a:tr>
              <a:tr h="370776">
                <a:tc>
                  <a:txBody>
                    <a:bodyPr/>
                    <a:lstStyle/>
                    <a:p>
                      <a:r>
                        <a:rPr kumimoji="0" lang="fr-FR" sz="1600" b="1" i="0" u="none" strike="noStrike" kern="1200" cap="none" spc="0" normalizeH="0" baseline="0" noProof="0" dirty="0">
                          <a:ln>
                            <a:noFill/>
                          </a:ln>
                          <a:solidFill>
                            <a:srgbClr val="1F497D">
                              <a:lumMod val="75000"/>
                            </a:srgbClr>
                          </a:solidFill>
                          <a:effectLst/>
                          <a:uLnTx/>
                          <a:uFillTx/>
                          <a:latin typeface="Comic Sans MS" pitchFamily="66" charset="0"/>
                          <a:ea typeface="+mn-ea"/>
                          <a:cs typeface="+mn-cs"/>
                        </a:rPr>
                        <a:t>Cas investigués avec prélèvement</a:t>
                      </a:r>
                      <a:endParaRPr lang="fr-FR" dirty="0"/>
                    </a:p>
                  </a:txBody>
                  <a:tcPr/>
                </a:tc>
                <a:tc>
                  <a:txBody>
                    <a:bodyPr/>
                    <a:lstStyle/>
                    <a:p>
                      <a:pPr marL="0" algn="ctr" defTabSz="914400" rtl="0" eaLnBrk="1" latinLnBrk="0" hangingPunct="1"/>
                      <a:r>
                        <a:rPr lang="fr-FR" sz="1800" b="1" kern="1200" dirty="0">
                          <a:solidFill>
                            <a:schemeClr val="tx1"/>
                          </a:solidFill>
                          <a:latin typeface="+mn-lt"/>
                          <a:ea typeface="+mn-ea"/>
                          <a:cs typeface="+mn-cs"/>
                        </a:rPr>
                        <a:t>167</a:t>
                      </a:r>
                    </a:p>
                  </a:txBody>
                  <a:tcPr/>
                </a:tc>
                <a:extLst>
                  <a:ext uri="{0D108BD9-81ED-4DB2-BD59-A6C34878D82A}">
                    <a16:rowId xmlns="" xmlns:a16="http://schemas.microsoft.com/office/drawing/2014/main" val="1944532308"/>
                  </a:ext>
                </a:extLst>
              </a:tr>
              <a:tr h="370776">
                <a:tc>
                  <a:txBody>
                    <a:bodyPr/>
                    <a:lstStyle/>
                    <a:p>
                      <a:r>
                        <a:rPr kumimoji="0" lang="fr-FR" sz="1600" b="1" i="0" u="none" strike="noStrike" kern="1200" cap="none" spc="0" normalizeH="0" baseline="0" noProof="0" dirty="0">
                          <a:ln>
                            <a:noFill/>
                          </a:ln>
                          <a:solidFill>
                            <a:srgbClr val="1F497D">
                              <a:lumMod val="75000"/>
                            </a:srgbClr>
                          </a:solidFill>
                          <a:effectLst/>
                          <a:uLnTx/>
                          <a:uFillTx/>
                          <a:latin typeface="Comic Sans MS" pitchFamily="66" charset="0"/>
                          <a:ea typeface="+mn-ea"/>
                          <a:cs typeface="+mn-cs"/>
                        </a:rPr>
                        <a:t>Taux de positivité</a:t>
                      </a:r>
                      <a:endParaRPr lang="fr-FR" dirty="0"/>
                    </a:p>
                  </a:txBody>
                  <a:tcPr/>
                </a:tc>
                <a:tc>
                  <a:txBody>
                    <a:bodyPr/>
                    <a:lstStyle/>
                    <a:p>
                      <a:pPr marL="0" algn="ctr" defTabSz="914400" rtl="0" eaLnBrk="1" latinLnBrk="0" hangingPunct="1"/>
                      <a:r>
                        <a:rPr lang="fr-FR" sz="1800" b="1" kern="1200" dirty="0">
                          <a:solidFill>
                            <a:schemeClr val="tx1"/>
                          </a:solidFill>
                          <a:latin typeface="+mn-lt"/>
                          <a:ea typeface="+mn-ea"/>
                          <a:cs typeface="+mn-cs"/>
                        </a:rPr>
                        <a:t>26,9%</a:t>
                      </a:r>
                    </a:p>
                  </a:txBody>
                  <a:tcPr/>
                </a:tc>
                <a:extLst>
                  <a:ext uri="{0D108BD9-81ED-4DB2-BD59-A6C34878D82A}">
                    <a16:rowId xmlns="" xmlns:a16="http://schemas.microsoft.com/office/drawing/2014/main" val="2679944308"/>
                  </a:ext>
                </a:extLst>
              </a:tr>
              <a:tr h="370776">
                <a:tc>
                  <a:txBody>
                    <a:bodyPr/>
                    <a:lstStyle/>
                    <a:p>
                      <a:r>
                        <a:rPr kumimoji="0" lang="fr-FR" sz="1600" b="1" i="0" u="none" strike="noStrike" kern="1200" cap="none" spc="0" normalizeH="0" baseline="0" noProof="0" dirty="0">
                          <a:ln>
                            <a:noFill/>
                          </a:ln>
                          <a:solidFill>
                            <a:srgbClr val="1F497D">
                              <a:lumMod val="75000"/>
                            </a:srgbClr>
                          </a:solidFill>
                          <a:effectLst/>
                          <a:uLnTx/>
                          <a:uFillTx/>
                          <a:latin typeface="Comic Sans MS" pitchFamily="66" charset="0"/>
                          <a:ea typeface="+mn-ea"/>
                          <a:cs typeface="+mn-cs"/>
                        </a:rPr>
                        <a:t>Cas de Rougeole classés compatible </a:t>
                      </a:r>
                    </a:p>
                  </a:txBody>
                  <a:tcPr/>
                </a:tc>
                <a:tc>
                  <a:txBody>
                    <a:bodyPr/>
                    <a:lstStyle/>
                    <a:p>
                      <a:pPr marL="0" algn="ctr" defTabSz="914400" rtl="0" eaLnBrk="1" latinLnBrk="0" hangingPunct="1"/>
                      <a:r>
                        <a:rPr lang="fr-FR" sz="1800" b="1" kern="1200" dirty="0">
                          <a:solidFill>
                            <a:schemeClr val="tx1"/>
                          </a:solidFill>
                          <a:latin typeface="+mn-lt"/>
                          <a:ea typeface="+mn-ea"/>
                          <a:cs typeface="+mn-cs"/>
                        </a:rPr>
                        <a:t>07</a:t>
                      </a:r>
                    </a:p>
                  </a:txBody>
                  <a:tcPr/>
                </a:tc>
                <a:extLst>
                  <a:ext uri="{0D108BD9-81ED-4DB2-BD59-A6C34878D82A}">
                    <a16:rowId xmlns="" xmlns:a16="http://schemas.microsoft.com/office/drawing/2014/main" val="2831999897"/>
                  </a:ext>
                </a:extLst>
              </a:tr>
              <a:tr h="370776">
                <a:tc>
                  <a:txBody>
                    <a:bodyPr/>
                    <a:lstStyle/>
                    <a:p>
                      <a:r>
                        <a:rPr kumimoji="0" lang="fr-FR" sz="1600" b="1" i="0" u="none" strike="noStrike" kern="1200" cap="none" spc="0" normalizeH="0" baseline="0" noProof="0" dirty="0">
                          <a:ln>
                            <a:noFill/>
                          </a:ln>
                          <a:solidFill>
                            <a:srgbClr val="1F497D">
                              <a:lumMod val="75000"/>
                            </a:srgbClr>
                          </a:solidFill>
                          <a:effectLst/>
                          <a:uLnTx/>
                          <a:uFillTx/>
                          <a:latin typeface="Comic Sans MS" pitchFamily="66" charset="0"/>
                          <a:ea typeface="+mn-ea"/>
                          <a:cs typeface="+mn-cs"/>
                        </a:rPr>
                        <a:t>Cas confirmés par lien épidémiologique </a:t>
                      </a:r>
                      <a:endParaRPr lang="fr-FR" dirty="0"/>
                    </a:p>
                  </a:txBody>
                  <a:tcPr/>
                </a:tc>
                <a:tc>
                  <a:txBody>
                    <a:bodyPr/>
                    <a:lstStyle/>
                    <a:p>
                      <a:pPr marL="0" algn="ctr" defTabSz="914400" rtl="0" eaLnBrk="1" latinLnBrk="0" hangingPunct="1"/>
                      <a:r>
                        <a:rPr lang="fr-FR" sz="1800" b="1" kern="1200" dirty="0">
                          <a:solidFill>
                            <a:schemeClr val="tx1"/>
                          </a:solidFill>
                          <a:latin typeface="+mn-lt"/>
                          <a:ea typeface="+mn-ea"/>
                          <a:cs typeface="+mn-cs"/>
                        </a:rPr>
                        <a:t>10</a:t>
                      </a:r>
                    </a:p>
                  </a:txBody>
                  <a:tcPr/>
                </a:tc>
                <a:extLst>
                  <a:ext uri="{0D108BD9-81ED-4DB2-BD59-A6C34878D82A}">
                    <a16:rowId xmlns="" xmlns:a16="http://schemas.microsoft.com/office/drawing/2014/main" val="2153170328"/>
                  </a:ext>
                </a:extLst>
              </a:tr>
              <a:tr h="370776">
                <a:tc>
                  <a:txBody>
                    <a:bodyPr/>
                    <a:lstStyle/>
                    <a:p>
                      <a:r>
                        <a:rPr kumimoji="0" lang="fr-FR" sz="1600" b="1" i="0" u="none" strike="noStrike" kern="1200" cap="none" spc="0" normalizeH="0" baseline="0" noProof="0" dirty="0">
                          <a:ln>
                            <a:noFill/>
                          </a:ln>
                          <a:solidFill>
                            <a:srgbClr val="1F497D">
                              <a:lumMod val="75000"/>
                            </a:srgbClr>
                          </a:solidFill>
                          <a:effectLst/>
                          <a:uLnTx/>
                          <a:uFillTx/>
                          <a:latin typeface="Comic Sans MS" pitchFamily="66" charset="0"/>
                          <a:ea typeface="+mn-ea"/>
                          <a:cs typeface="+mn-cs"/>
                        </a:rPr>
                        <a:t>Taux d’éruption fébrile non rougeoleuse</a:t>
                      </a:r>
                      <a:endParaRPr lang="fr-FR" dirty="0"/>
                    </a:p>
                  </a:txBody>
                  <a:tcPr/>
                </a:tc>
                <a:tc>
                  <a:txBody>
                    <a:bodyPr/>
                    <a:lstStyle/>
                    <a:p>
                      <a:pPr marL="0" algn="ctr" defTabSz="914400" rtl="0" eaLnBrk="1" latinLnBrk="0" hangingPunct="1"/>
                      <a:r>
                        <a:rPr lang="fr-FR" sz="1800" b="1" kern="1200" dirty="0">
                          <a:solidFill>
                            <a:srgbClr val="0033CC"/>
                          </a:solidFill>
                          <a:latin typeface="+mn-lt"/>
                          <a:ea typeface="+mn-ea"/>
                          <a:cs typeface="+mn-cs"/>
                        </a:rPr>
                        <a:t>1,86</a:t>
                      </a:r>
                    </a:p>
                  </a:txBody>
                  <a:tcPr/>
                </a:tc>
                <a:extLst>
                  <a:ext uri="{0D108BD9-81ED-4DB2-BD59-A6C34878D82A}">
                    <a16:rowId xmlns="" xmlns:a16="http://schemas.microsoft.com/office/drawing/2014/main" val="4088260764"/>
                  </a:ext>
                </a:extLst>
              </a:tr>
              <a:tr h="370776">
                <a:tc>
                  <a:txBody>
                    <a:bodyPr/>
                    <a:lstStyle/>
                    <a:p>
                      <a:r>
                        <a:rPr kumimoji="0" lang="fr-FR" sz="1600" b="1" i="0" u="none" strike="noStrike" kern="1200" cap="none" spc="0" normalizeH="0" baseline="0" noProof="0" dirty="0">
                          <a:ln>
                            <a:noFill/>
                          </a:ln>
                          <a:solidFill>
                            <a:srgbClr val="1F497D">
                              <a:lumMod val="75000"/>
                            </a:srgbClr>
                          </a:solidFill>
                          <a:effectLst/>
                          <a:uLnTx/>
                          <a:uFillTx/>
                          <a:latin typeface="Comic Sans MS" pitchFamily="66" charset="0"/>
                          <a:ea typeface="+mn-ea"/>
                          <a:cs typeface="+mn-cs"/>
                        </a:rPr>
                        <a:t>% des districts ayant notifié au moins un cas</a:t>
                      </a:r>
                      <a:endParaRPr lang="fr-FR" dirty="0"/>
                    </a:p>
                  </a:txBody>
                  <a:tcPr/>
                </a:tc>
                <a:tc>
                  <a:txBody>
                    <a:bodyPr/>
                    <a:lstStyle/>
                    <a:p>
                      <a:pPr marL="0" algn="ctr" defTabSz="914400" rtl="0" eaLnBrk="1" latinLnBrk="0" hangingPunct="1"/>
                      <a:r>
                        <a:rPr lang="fr-FR" sz="1800" b="1" kern="1200" dirty="0">
                          <a:solidFill>
                            <a:schemeClr val="tx1"/>
                          </a:solidFill>
                          <a:latin typeface="+mn-lt"/>
                          <a:ea typeface="+mn-ea"/>
                          <a:cs typeface="+mn-cs"/>
                        </a:rPr>
                        <a:t>32/49</a:t>
                      </a:r>
                      <a:r>
                        <a:rPr lang="fr-FR" sz="1800" b="1" kern="1200" baseline="0" dirty="0">
                          <a:solidFill>
                            <a:schemeClr val="tx1"/>
                          </a:solidFill>
                          <a:latin typeface="+mn-lt"/>
                          <a:ea typeface="+mn-ea"/>
                          <a:cs typeface="+mn-cs"/>
                        </a:rPr>
                        <a:t> (65,31%)</a:t>
                      </a:r>
                      <a:endParaRPr lang="fr-FR" sz="1800" b="1" kern="1200" dirty="0">
                        <a:solidFill>
                          <a:schemeClr val="tx1"/>
                        </a:solidFill>
                        <a:latin typeface="+mn-lt"/>
                        <a:ea typeface="+mn-ea"/>
                        <a:cs typeface="+mn-cs"/>
                      </a:endParaRPr>
                    </a:p>
                  </a:txBody>
                  <a:tcPr/>
                </a:tc>
                <a:extLst>
                  <a:ext uri="{0D108BD9-81ED-4DB2-BD59-A6C34878D82A}">
                    <a16:rowId xmlns="" xmlns:a16="http://schemas.microsoft.com/office/drawing/2014/main" val="2219801531"/>
                  </a:ext>
                </a:extLst>
              </a:tr>
              <a:tr h="370776">
                <a:tc>
                  <a:txBody>
                    <a:bodyPr/>
                    <a:lstStyle/>
                    <a:p>
                      <a:r>
                        <a:rPr kumimoji="0" lang="fr-FR" sz="1600" b="1" i="0" u="none" strike="noStrike" kern="1200" cap="none" spc="0" normalizeH="0" baseline="0" noProof="0" dirty="0">
                          <a:ln>
                            <a:noFill/>
                          </a:ln>
                          <a:solidFill>
                            <a:srgbClr val="1F497D">
                              <a:lumMod val="75000"/>
                            </a:srgbClr>
                          </a:solidFill>
                          <a:effectLst/>
                          <a:uLnTx/>
                          <a:uFillTx/>
                          <a:latin typeface="Comic Sans MS" pitchFamily="66" charset="0"/>
                          <a:ea typeface="+mn-ea"/>
                          <a:cs typeface="+mn-cs"/>
                        </a:rPr>
                        <a:t>Proportion des cas investigués et prélevés</a:t>
                      </a:r>
                      <a:endParaRPr lang="fr-FR" dirty="0"/>
                    </a:p>
                  </a:txBody>
                  <a:tcPr/>
                </a:tc>
                <a:tc>
                  <a:txBody>
                    <a:bodyPr/>
                    <a:lstStyle/>
                    <a:p>
                      <a:pPr marL="0" algn="ctr" defTabSz="914400" rtl="0" eaLnBrk="1" latinLnBrk="0" hangingPunct="1"/>
                      <a:r>
                        <a:rPr lang="fr-FR" sz="1800" b="1" kern="1200" dirty="0">
                          <a:solidFill>
                            <a:schemeClr val="tx1"/>
                          </a:solidFill>
                          <a:latin typeface="+mn-lt"/>
                          <a:ea typeface="+mn-ea"/>
                          <a:cs typeface="+mn-cs"/>
                        </a:rPr>
                        <a:t>94,35%</a:t>
                      </a:r>
                    </a:p>
                  </a:txBody>
                  <a:tcPr/>
                </a:tc>
                <a:extLst>
                  <a:ext uri="{0D108BD9-81ED-4DB2-BD59-A6C34878D82A}">
                    <a16:rowId xmlns="" xmlns:a16="http://schemas.microsoft.com/office/drawing/2014/main" val="891568653"/>
                  </a:ext>
                </a:extLst>
              </a:tr>
              <a:tr h="534271">
                <a:tc>
                  <a:txBody>
                    <a:bodyPr/>
                    <a:lstStyle/>
                    <a:p>
                      <a:r>
                        <a:rPr kumimoji="0" lang="fr-FR" sz="1600" b="1" i="0" u="none" strike="noStrike" kern="1200" cap="none" spc="0" normalizeH="0" baseline="0" noProof="0" dirty="0">
                          <a:ln>
                            <a:noFill/>
                          </a:ln>
                          <a:solidFill>
                            <a:srgbClr val="1F497D">
                              <a:lumMod val="75000"/>
                            </a:srgbClr>
                          </a:solidFill>
                          <a:effectLst/>
                          <a:uLnTx/>
                          <a:uFillTx/>
                          <a:latin typeface="Comic Sans MS" pitchFamily="66" charset="0"/>
                          <a:ea typeface="+mn-ea"/>
                          <a:cs typeface="+mn-cs"/>
                        </a:rPr>
                        <a:t>Taux d’investigation des cas pour 100 000 Habitants</a:t>
                      </a:r>
                      <a:r>
                        <a:rPr kumimoji="0" lang="en-US" sz="1600" b="1" i="0" u="none" strike="noStrike" kern="1200" cap="none" spc="0" normalizeH="0" baseline="0" noProof="0" dirty="0">
                          <a:ln>
                            <a:noFill/>
                          </a:ln>
                          <a:solidFill>
                            <a:srgbClr val="1F497D">
                              <a:lumMod val="75000"/>
                            </a:srgbClr>
                          </a:solidFill>
                          <a:effectLst/>
                          <a:uLnTx/>
                          <a:uFillTx/>
                          <a:latin typeface="Comic Sans MS" pitchFamily="66" charset="0"/>
                          <a:ea typeface="+mn-ea"/>
                          <a:cs typeface="+mn-cs"/>
                        </a:rPr>
                        <a:t>(&gt;=2)</a:t>
                      </a:r>
                      <a:endParaRPr lang="fr-FR" dirty="0"/>
                    </a:p>
                  </a:txBody>
                  <a:tcPr/>
                </a:tc>
                <a:tc>
                  <a:txBody>
                    <a:bodyPr/>
                    <a:lstStyle/>
                    <a:p>
                      <a:pPr marL="0" algn="ctr" defTabSz="914400" rtl="0" eaLnBrk="1" latinLnBrk="0" hangingPunct="1"/>
                      <a:r>
                        <a:rPr lang="fr-FR" sz="1800" b="1" kern="1200" dirty="0">
                          <a:solidFill>
                            <a:schemeClr val="tx1"/>
                          </a:solidFill>
                          <a:latin typeface="+mn-lt"/>
                          <a:ea typeface="+mn-ea"/>
                          <a:cs typeface="+mn-cs"/>
                        </a:rPr>
                        <a:t>3.1%</a:t>
                      </a:r>
                    </a:p>
                  </a:txBody>
                  <a:tcPr/>
                </a:tc>
                <a:extLst>
                  <a:ext uri="{0D108BD9-81ED-4DB2-BD59-A6C34878D82A}">
                    <a16:rowId xmlns="" xmlns:a16="http://schemas.microsoft.com/office/drawing/2014/main" val="362043815"/>
                  </a:ext>
                </a:extLst>
              </a:tr>
              <a:tr h="370776">
                <a:tc>
                  <a:txBody>
                    <a:bodyPr/>
                    <a:lstStyle/>
                    <a:p>
                      <a:r>
                        <a:rPr kumimoji="0" lang="fr-FR" sz="1600" b="1" i="0" u="none" strike="noStrike" kern="1200" cap="none" spc="0" normalizeH="0" baseline="0" noProof="0" dirty="0">
                          <a:ln>
                            <a:noFill/>
                          </a:ln>
                          <a:solidFill>
                            <a:srgbClr val="1F497D">
                              <a:lumMod val="75000"/>
                            </a:srgbClr>
                          </a:solidFill>
                          <a:effectLst/>
                          <a:uLnTx/>
                          <a:uFillTx/>
                          <a:latin typeface="Comic Sans MS" pitchFamily="66" charset="0"/>
                          <a:ea typeface="+mn-ea"/>
                          <a:cs typeface="+mn-cs"/>
                        </a:rPr>
                        <a:t>Incidence pour 100 000 Habitants</a:t>
                      </a:r>
                      <a:r>
                        <a:rPr kumimoji="0" lang="en-US" sz="1600" b="1" i="0" u="none" strike="noStrike" kern="1200" cap="none" spc="0" normalizeH="0" baseline="0" noProof="0" dirty="0">
                          <a:ln>
                            <a:noFill/>
                          </a:ln>
                          <a:solidFill>
                            <a:srgbClr val="1F497D">
                              <a:lumMod val="75000"/>
                            </a:srgbClr>
                          </a:solidFill>
                          <a:effectLst/>
                          <a:uLnTx/>
                          <a:uFillTx/>
                          <a:latin typeface="Comic Sans MS" pitchFamily="66" charset="0"/>
                          <a:ea typeface="+mn-ea"/>
                          <a:cs typeface="+mn-cs"/>
                        </a:rPr>
                        <a:t>(1/100000 </a:t>
                      </a:r>
                      <a:r>
                        <a:rPr kumimoji="0" lang="en-US" sz="1600" b="1" i="0" u="none" strike="noStrike" kern="1200" cap="none" spc="0" normalizeH="0" baseline="0" noProof="0" dirty="0" err="1">
                          <a:ln>
                            <a:noFill/>
                          </a:ln>
                          <a:solidFill>
                            <a:srgbClr val="1F497D">
                              <a:lumMod val="75000"/>
                            </a:srgbClr>
                          </a:solidFill>
                          <a:effectLst/>
                          <a:uLnTx/>
                          <a:uFillTx/>
                          <a:latin typeface="Comic Sans MS" pitchFamily="66" charset="0"/>
                          <a:ea typeface="+mn-ea"/>
                          <a:cs typeface="+mn-cs"/>
                        </a:rPr>
                        <a:t>Hab</a:t>
                      </a:r>
                      <a:r>
                        <a:rPr kumimoji="0" lang="en-US" sz="1600" b="1" i="0" u="none" strike="noStrike" kern="1200" cap="none" spc="0" normalizeH="0" baseline="0" noProof="0" dirty="0">
                          <a:ln>
                            <a:noFill/>
                          </a:ln>
                          <a:solidFill>
                            <a:srgbClr val="1F497D">
                              <a:lumMod val="75000"/>
                            </a:srgbClr>
                          </a:solidFill>
                          <a:effectLst/>
                          <a:uLnTx/>
                          <a:uFillTx/>
                          <a:latin typeface="Comic Sans MS" pitchFamily="66" charset="0"/>
                          <a:ea typeface="+mn-ea"/>
                          <a:cs typeface="+mn-cs"/>
                        </a:rPr>
                        <a:t>) </a:t>
                      </a:r>
                      <a:endParaRPr lang="fr-FR" dirty="0"/>
                    </a:p>
                  </a:txBody>
                  <a:tcPr/>
                </a:tc>
                <a:tc>
                  <a:txBody>
                    <a:bodyPr/>
                    <a:lstStyle/>
                    <a:p>
                      <a:pPr marL="0" algn="ctr" defTabSz="914400" rtl="0" eaLnBrk="1" latinLnBrk="0" hangingPunct="1"/>
                      <a:r>
                        <a:rPr lang="fr-FR" sz="1800" b="1" kern="1200" dirty="0">
                          <a:solidFill>
                            <a:schemeClr val="tx1"/>
                          </a:solidFill>
                          <a:latin typeface="+mn-lt"/>
                          <a:ea typeface="+mn-ea"/>
                          <a:cs typeface="+mn-cs"/>
                        </a:rPr>
                        <a:t>0.5</a:t>
                      </a:r>
                    </a:p>
                  </a:txBody>
                  <a:tcPr/>
                </a:tc>
                <a:extLst>
                  <a:ext uri="{0D108BD9-81ED-4DB2-BD59-A6C34878D82A}">
                    <a16:rowId xmlns="" xmlns:a16="http://schemas.microsoft.com/office/drawing/2014/main" val="2952503014"/>
                  </a:ext>
                </a:extLst>
              </a:tr>
            </a:tbl>
          </a:graphicData>
        </a:graphic>
      </p:graphicFrame>
    </p:spTree>
    <p:extLst>
      <p:ext uri="{BB962C8B-B14F-4D97-AF65-F5344CB8AC3E}">
        <p14:creationId xmlns:p14="http://schemas.microsoft.com/office/powerpoint/2010/main" val="368654547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oneTexte 1"/>
          <p:cNvSpPr txBox="1">
            <a:spLocks noChangeArrowheads="1"/>
          </p:cNvSpPr>
          <p:nvPr/>
        </p:nvSpPr>
        <p:spPr bwMode="auto">
          <a:xfrm>
            <a:off x="1500188" y="-3175"/>
            <a:ext cx="9167813" cy="911896"/>
          </a:xfrm>
          <a:prstGeom prst="rect">
            <a:avLst/>
          </a:prstGeom>
          <a:solidFill>
            <a:srgbClr val="00B0F0"/>
          </a:solidFill>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defPPr>
              <a:defRPr lang="fr-FR"/>
            </a:defPPr>
            <a:lvl1pPr marL="320279" marR="0" lvl="0" indent="0" algn="ctr" defTabSz="685800" fontAlgn="auto">
              <a:lnSpc>
                <a:spcPts val="1575"/>
              </a:lnSpc>
              <a:spcBef>
                <a:spcPts val="0"/>
              </a:spcBef>
              <a:spcAft>
                <a:spcPts val="0"/>
              </a:spcAft>
              <a:buClrTx/>
              <a:buSzTx/>
              <a:buFontTx/>
              <a:buNone/>
              <a:tabLst/>
              <a:defRPr kumimoji="0" sz="2400" b="1" i="0" u="none" strike="noStrike" cap="none" spc="0" normalizeH="0" baseline="0">
                <a:ln>
                  <a:noFill/>
                </a:ln>
                <a:solidFill>
                  <a:srgbClr val="FFFFFF"/>
                </a:solidFill>
                <a:effectLst/>
                <a:uLnTx/>
                <a:uFillTx/>
                <a:latin typeface="Arial Rounded MT Bold" panose="020F0704030504030204" pitchFamily="34" charset="0"/>
                <a:ea typeface="Calibri" panose="020F0502020204030204" pitchFamily="34" charset="0"/>
                <a:cs typeface="Calibri" panose="020F050202020403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fontAlgn="base">
              <a:spcBef>
                <a:spcPct val="0"/>
              </a:spcBef>
              <a:spcAft>
                <a:spcPct val="0"/>
              </a:spcAft>
              <a:defRPr>
                <a:latin typeface="Calibri" panose="020F0502020204030204" pitchFamily="34" charset="0"/>
              </a:defRPr>
            </a:lvl6pPr>
            <a:lvl7pPr marL="2971800" indent="-228600" fontAlgn="base">
              <a:spcBef>
                <a:spcPct val="0"/>
              </a:spcBef>
              <a:spcAft>
                <a:spcPct val="0"/>
              </a:spcAft>
              <a:defRPr>
                <a:latin typeface="Calibri" panose="020F0502020204030204" pitchFamily="34" charset="0"/>
              </a:defRPr>
            </a:lvl7pPr>
            <a:lvl8pPr marL="3429000" indent="-228600" fontAlgn="base">
              <a:spcBef>
                <a:spcPct val="0"/>
              </a:spcBef>
              <a:spcAft>
                <a:spcPct val="0"/>
              </a:spcAft>
              <a:defRPr>
                <a:latin typeface="Calibri" panose="020F0502020204030204" pitchFamily="34" charset="0"/>
              </a:defRPr>
            </a:lvl8pPr>
            <a:lvl9pPr marL="3886200" indent="-228600" fontAlgn="base">
              <a:spcBef>
                <a:spcPct val="0"/>
              </a:spcBef>
              <a:spcAft>
                <a:spcPct val="0"/>
              </a:spcAft>
              <a:defRPr>
                <a:latin typeface="Calibri" panose="020F0502020204030204" pitchFamily="34" charset="0"/>
              </a:defRPr>
            </a:lvl9pPr>
          </a:lstStyle>
          <a:p>
            <a:pPr>
              <a:lnSpc>
                <a:spcPct val="100000"/>
              </a:lnSpc>
              <a:defRPr/>
            </a:pPr>
            <a:r>
              <a:rPr lang="fr-FR" altLang="fr-FR" dirty="0">
                <a:latin typeface="Comic Sans MS" panose="030F0702030302020204" pitchFamily="66" charset="0"/>
              </a:rPr>
              <a:t>Indicateurs de performance de la surveillance de la rougeole par semaine épidémiologique S01_23 en 2023</a:t>
            </a:r>
          </a:p>
        </p:txBody>
      </p:sp>
      <p:sp>
        <p:nvSpPr>
          <p:cNvPr id="32771"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fld id="{5C6C1132-7127-4C3A-B75F-344D794C252C}" type="slidenum">
              <a:rPr lang="fr-FR" altLang="fr-FR" sz="1200">
                <a:solidFill>
                  <a:srgbClr val="898989"/>
                </a:solidFill>
                <a:latin typeface="Arial" panose="020B0604020202020204" pitchFamily="34" charset="0"/>
              </a:rPr>
              <a:pPr>
                <a:spcBef>
                  <a:spcPct val="0"/>
                </a:spcBef>
                <a:buNone/>
                <a:defRPr/>
              </a:pPr>
              <a:t>22</a:t>
            </a:fld>
            <a:endParaRPr lang="fr-FR" altLang="fr-FR" sz="1200">
              <a:solidFill>
                <a:srgbClr val="898989"/>
              </a:solidFill>
              <a:latin typeface="Arial" panose="020B0604020202020204" pitchFamily="34" charset="0"/>
            </a:endParaRPr>
          </a:p>
        </p:txBody>
      </p:sp>
      <p:graphicFrame>
        <p:nvGraphicFramePr>
          <p:cNvPr id="3" name="Graphique 2">
            <a:extLst>
              <a:ext uri="{FF2B5EF4-FFF2-40B4-BE49-F238E27FC236}">
                <a16:creationId xmlns=""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440618005"/>
              </p:ext>
            </p:extLst>
          </p:nvPr>
        </p:nvGraphicFramePr>
        <p:xfrm>
          <a:off x="258417" y="980727"/>
          <a:ext cx="11708296" cy="57407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4844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oneTexte 1"/>
          <p:cNvSpPr txBox="1">
            <a:spLocks noChangeArrowheads="1"/>
          </p:cNvSpPr>
          <p:nvPr/>
        </p:nvSpPr>
        <p:spPr bwMode="auto">
          <a:xfrm>
            <a:off x="1500188" y="-3175"/>
            <a:ext cx="9167813" cy="911896"/>
          </a:xfrm>
          <a:prstGeom prst="rect">
            <a:avLst/>
          </a:prstGeom>
          <a:solidFill>
            <a:srgbClr val="00B0F0"/>
          </a:solidFill>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defPPr>
              <a:defRPr lang="fr-FR"/>
            </a:defPPr>
            <a:lvl1pPr marL="320279" marR="0" lvl="0" indent="0" algn="ctr" defTabSz="685800" fontAlgn="auto">
              <a:lnSpc>
                <a:spcPts val="1575"/>
              </a:lnSpc>
              <a:spcBef>
                <a:spcPts val="0"/>
              </a:spcBef>
              <a:spcAft>
                <a:spcPts val="0"/>
              </a:spcAft>
              <a:buClrTx/>
              <a:buSzTx/>
              <a:buFontTx/>
              <a:buNone/>
              <a:tabLst/>
              <a:defRPr kumimoji="0" sz="2400" b="1" i="0" u="none" strike="noStrike" cap="none" spc="0" normalizeH="0" baseline="0">
                <a:ln>
                  <a:noFill/>
                </a:ln>
                <a:solidFill>
                  <a:srgbClr val="FFFFFF"/>
                </a:solidFill>
                <a:effectLst/>
                <a:uLnTx/>
                <a:uFillTx/>
                <a:latin typeface="Arial Rounded MT Bold" panose="020F0704030504030204" pitchFamily="34" charset="0"/>
                <a:ea typeface="Calibri" panose="020F0502020204030204" pitchFamily="34" charset="0"/>
                <a:cs typeface="Calibri" panose="020F050202020403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fontAlgn="base">
              <a:spcBef>
                <a:spcPct val="0"/>
              </a:spcBef>
              <a:spcAft>
                <a:spcPct val="0"/>
              </a:spcAft>
              <a:defRPr>
                <a:latin typeface="Calibri" panose="020F0502020204030204" pitchFamily="34" charset="0"/>
              </a:defRPr>
            </a:lvl6pPr>
            <a:lvl7pPr marL="2971800" indent="-228600" fontAlgn="base">
              <a:spcBef>
                <a:spcPct val="0"/>
              </a:spcBef>
              <a:spcAft>
                <a:spcPct val="0"/>
              </a:spcAft>
              <a:defRPr>
                <a:latin typeface="Calibri" panose="020F0502020204030204" pitchFamily="34" charset="0"/>
              </a:defRPr>
            </a:lvl7pPr>
            <a:lvl8pPr marL="3429000" indent="-228600" fontAlgn="base">
              <a:spcBef>
                <a:spcPct val="0"/>
              </a:spcBef>
              <a:spcAft>
                <a:spcPct val="0"/>
              </a:spcAft>
              <a:defRPr>
                <a:latin typeface="Calibri" panose="020F0502020204030204" pitchFamily="34" charset="0"/>
              </a:defRPr>
            </a:lvl8pPr>
            <a:lvl9pPr marL="3886200" indent="-228600" fontAlgn="base">
              <a:spcBef>
                <a:spcPct val="0"/>
              </a:spcBef>
              <a:spcAft>
                <a:spcPct val="0"/>
              </a:spcAft>
              <a:defRPr>
                <a:latin typeface="Calibri" panose="020F0502020204030204" pitchFamily="34" charset="0"/>
              </a:defRPr>
            </a:lvl9pPr>
          </a:lstStyle>
          <a:p>
            <a:pPr>
              <a:lnSpc>
                <a:spcPct val="100000"/>
              </a:lnSpc>
              <a:defRPr/>
            </a:pPr>
            <a:r>
              <a:rPr lang="fr-FR" altLang="fr-FR" dirty="0">
                <a:latin typeface="Comic Sans MS" panose="030F0702030302020204" pitchFamily="66" charset="0"/>
              </a:rPr>
              <a:t>Indicateurs de performance de la surveillance de la rougeole par District  S01_23 en 2023</a:t>
            </a:r>
          </a:p>
        </p:txBody>
      </p:sp>
      <p:sp>
        <p:nvSpPr>
          <p:cNvPr id="32771"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fld id="{5C6C1132-7127-4C3A-B75F-344D794C252C}" type="slidenum">
              <a:rPr lang="fr-FR" altLang="fr-FR" sz="1200">
                <a:solidFill>
                  <a:srgbClr val="898989"/>
                </a:solidFill>
                <a:latin typeface="Arial" panose="020B0604020202020204" pitchFamily="34" charset="0"/>
              </a:rPr>
              <a:pPr>
                <a:spcBef>
                  <a:spcPct val="0"/>
                </a:spcBef>
                <a:buNone/>
                <a:defRPr/>
              </a:pPr>
              <a:t>23</a:t>
            </a:fld>
            <a:endParaRPr lang="fr-FR" altLang="fr-FR" sz="1200">
              <a:solidFill>
                <a:srgbClr val="898989"/>
              </a:solidFill>
              <a:latin typeface="Arial" panose="020B0604020202020204" pitchFamily="34" charset="0"/>
            </a:endParaRPr>
          </a:p>
        </p:txBody>
      </p:sp>
      <p:pic>
        <p:nvPicPr>
          <p:cNvPr id="3" name="Image 2">
            <a:extLst>
              <a:ext uri="{FF2B5EF4-FFF2-40B4-BE49-F238E27FC236}">
                <a16:creationId xmlns="" xmlns:a16="http://schemas.microsoft.com/office/drawing/2014/main" id="{38D24B07-193D-669E-54F7-F3D7C703D430}"/>
              </a:ext>
            </a:extLst>
          </p:cNvPr>
          <p:cNvPicPr>
            <a:picLocks noChangeAspect="1"/>
          </p:cNvPicPr>
          <p:nvPr/>
        </p:nvPicPr>
        <p:blipFill>
          <a:blip r:embed="rId3"/>
          <a:stretch>
            <a:fillRect/>
          </a:stretch>
        </p:blipFill>
        <p:spPr>
          <a:xfrm>
            <a:off x="1500187" y="1005801"/>
            <a:ext cx="9144000" cy="5359312"/>
          </a:xfrm>
          <a:prstGeom prst="rect">
            <a:avLst/>
          </a:prstGeom>
        </p:spPr>
      </p:pic>
    </p:spTree>
    <p:extLst>
      <p:ext uri="{BB962C8B-B14F-4D97-AF65-F5344CB8AC3E}">
        <p14:creationId xmlns:p14="http://schemas.microsoft.com/office/powerpoint/2010/main" val="27374169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oneTexte 1"/>
          <p:cNvSpPr txBox="1">
            <a:spLocks noChangeArrowheads="1"/>
          </p:cNvSpPr>
          <p:nvPr/>
        </p:nvSpPr>
        <p:spPr bwMode="auto">
          <a:xfrm>
            <a:off x="1564269" y="-3175"/>
            <a:ext cx="9036496" cy="839887"/>
          </a:xfrm>
          <a:prstGeom prst="rect">
            <a:avLst/>
          </a:prstGeom>
          <a:solidFill>
            <a:srgbClr val="00B0F0"/>
          </a:solidFill>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defPPr>
              <a:defRPr lang="fr-FR"/>
            </a:defPPr>
            <a:lvl1pPr marL="320279" marR="0" lvl="0" indent="0" algn="ctr" defTabSz="685800" fontAlgn="auto">
              <a:lnSpc>
                <a:spcPts val="1575"/>
              </a:lnSpc>
              <a:spcBef>
                <a:spcPts val="0"/>
              </a:spcBef>
              <a:spcAft>
                <a:spcPts val="0"/>
              </a:spcAft>
              <a:buClrTx/>
              <a:buSzTx/>
              <a:buFontTx/>
              <a:buNone/>
              <a:tabLst/>
              <a:defRPr kumimoji="0" sz="2400" b="1" i="0" u="none" strike="noStrike" cap="none" spc="0" normalizeH="0" baseline="0">
                <a:ln>
                  <a:noFill/>
                </a:ln>
                <a:solidFill>
                  <a:srgbClr val="FFFFFF"/>
                </a:solidFill>
                <a:effectLst/>
                <a:uLnTx/>
                <a:uFillTx/>
                <a:latin typeface="Arial Rounded MT Bold" panose="020F0704030504030204" pitchFamily="34" charset="0"/>
                <a:ea typeface="Calibri" panose="020F0502020204030204" pitchFamily="34" charset="0"/>
                <a:cs typeface="Calibri" panose="020F050202020403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fontAlgn="base">
              <a:spcBef>
                <a:spcPct val="0"/>
              </a:spcBef>
              <a:spcAft>
                <a:spcPct val="0"/>
              </a:spcAft>
              <a:defRPr>
                <a:latin typeface="Calibri" panose="020F0502020204030204" pitchFamily="34" charset="0"/>
              </a:defRPr>
            </a:lvl6pPr>
            <a:lvl7pPr marL="2971800" indent="-228600" fontAlgn="base">
              <a:spcBef>
                <a:spcPct val="0"/>
              </a:spcBef>
              <a:spcAft>
                <a:spcPct val="0"/>
              </a:spcAft>
              <a:defRPr>
                <a:latin typeface="Calibri" panose="020F0502020204030204" pitchFamily="34" charset="0"/>
              </a:defRPr>
            </a:lvl7pPr>
            <a:lvl8pPr marL="3429000" indent="-228600" fontAlgn="base">
              <a:spcBef>
                <a:spcPct val="0"/>
              </a:spcBef>
              <a:spcAft>
                <a:spcPct val="0"/>
              </a:spcAft>
              <a:defRPr>
                <a:latin typeface="Calibri" panose="020F0502020204030204" pitchFamily="34" charset="0"/>
              </a:defRPr>
            </a:lvl8pPr>
            <a:lvl9pPr marL="3886200" indent="-228600" fontAlgn="base">
              <a:spcBef>
                <a:spcPct val="0"/>
              </a:spcBef>
              <a:spcAft>
                <a:spcPct val="0"/>
              </a:spcAft>
              <a:defRPr>
                <a:latin typeface="Calibri" panose="020F0502020204030204" pitchFamily="34" charset="0"/>
              </a:defRPr>
            </a:lvl9pPr>
          </a:lstStyle>
          <a:p>
            <a:pPr>
              <a:lnSpc>
                <a:spcPct val="100000"/>
              </a:lnSpc>
              <a:defRPr/>
            </a:pPr>
            <a:r>
              <a:rPr lang="fr-FR" altLang="fr-FR" dirty="0">
                <a:latin typeface="Comic Sans MS" panose="030F0702030302020204" pitchFamily="66" charset="0"/>
              </a:rPr>
              <a:t>Indicateurs de performance de la surveillance de la rougeole par District  S01_23 en 2023</a:t>
            </a:r>
          </a:p>
        </p:txBody>
      </p:sp>
      <p:sp>
        <p:nvSpPr>
          <p:cNvPr id="32771"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fld id="{5C6C1132-7127-4C3A-B75F-344D794C252C}" type="slidenum">
              <a:rPr lang="fr-FR" altLang="fr-FR" sz="1200">
                <a:solidFill>
                  <a:srgbClr val="898989"/>
                </a:solidFill>
                <a:latin typeface="Arial" panose="020B0604020202020204" pitchFamily="34" charset="0"/>
              </a:rPr>
              <a:pPr>
                <a:spcBef>
                  <a:spcPct val="0"/>
                </a:spcBef>
                <a:buNone/>
                <a:defRPr/>
              </a:pPr>
              <a:t>24</a:t>
            </a:fld>
            <a:endParaRPr lang="fr-FR" altLang="fr-FR" sz="1200">
              <a:solidFill>
                <a:srgbClr val="898989"/>
              </a:solidFill>
              <a:latin typeface="Arial" panose="020B0604020202020204" pitchFamily="34" charset="0"/>
            </a:endParaRPr>
          </a:p>
        </p:txBody>
      </p:sp>
      <p:pic>
        <p:nvPicPr>
          <p:cNvPr id="3" name="Image 2">
            <a:extLst>
              <a:ext uri="{FF2B5EF4-FFF2-40B4-BE49-F238E27FC236}">
                <a16:creationId xmlns="" xmlns:a16="http://schemas.microsoft.com/office/drawing/2014/main" id="{28745623-ADEE-4A34-D022-E4FBD57F4BD5}"/>
              </a:ext>
            </a:extLst>
          </p:cNvPr>
          <p:cNvPicPr>
            <a:picLocks noChangeAspect="1"/>
          </p:cNvPicPr>
          <p:nvPr/>
        </p:nvPicPr>
        <p:blipFill>
          <a:blip r:embed="rId3"/>
          <a:stretch>
            <a:fillRect/>
          </a:stretch>
        </p:blipFill>
        <p:spPr>
          <a:xfrm>
            <a:off x="1524000" y="1003623"/>
            <a:ext cx="9144000" cy="5449713"/>
          </a:xfrm>
          <a:prstGeom prst="rect">
            <a:avLst/>
          </a:prstGeom>
        </p:spPr>
      </p:pic>
    </p:spTree>
    <p:extLst>
      <p:ext uri="{BB962C8B-B14F-4D97-AF65-F5344CB8AC3E}">
        <p14:creationId xmlns:p14="http://schemas.microsoft.com/office/powerpoint/2010/main" val="36356409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7F275A6F-4A94-4B6B-ABF4-CE9D5DA695AE}"/>
              </a:ext>
            </a:extLst>
          </p:cNvPr>
          <p:cNvSpPr>
            <a:spLocks noGrp="1"/>
          </p:cNvSpPr>
          <p:nvPr>
            <p:ph type="sldNum" sz="quarter" idx="12"/>
          </p:nvPr>
        </p:nvSpPr>
        <p:spPr/>
        <p:txBody>
          <a:bodyPr/>
          <a:lstStyle/>
          <a:p>
            <a:pPr>
              <a:defRPr/>
            </a:pPr>
            <a:fld id="{2E9F78C3-3502-4270-B65D-F8912E85C18B}" type="slidenum">
              <a:rPr lang="fr-FR">
                <a:solidFill>
                  <a:prstClr val="black">
                    <a:tint val="75000"/>
                  </a:prstClr>
                </a:solidFill>
                <a:latin typeface="Calibri"/>
              </a:rPr>
              <a:pPr>
                <a:defRPr/>
              </a:pPr>
              <a:t>25</a:t>
            </a:fld>
            <a:endParaRPr lang="fr-FR">
              <a:solidFill>
                <a:prstClr val="black">
                  <a:tint val="75000"/>
                </a:prstClr>
              </a:solidFill>
              <a:latin typeface="Calibri"/>
            </a:endParaRPr>
          </a:p>
        </p:txBody>
      </p:sp>
      <p:sp>
        <p:nvSpPr>
          <p:cNvPr id="4" name="Text Box 3">
            <a:extLst>
              <a:ext uri="{FF2B5EF4-FFF2-40B4-BE49-F238E27FC236}">
                <a16:creationId xmlns="" xmlns:a16="http://schemas.microsoft.com/office/drawing/2014/main" id="{8B0A01CC-5FE9-4815-B047-2BC078F0CA13}"/>
              </a:ext>
            </a:extLst>
          </p:cNvPr>
          <p:cNvSpPr txBox="1">
            <a:spLocks noChangeArrowheads="1"/>
          </p:cNvSpPr>
          <p:nvPr/>
        </p:nvSpPr>
        <p:spPr bwMode="auto">
          <a:xfrm>
            <a:off x="1524001" y="-8792"/>
            <a:ext cx="9167813" cy="845504"/>
          </a:xfrm>
          <a:prstGeom prst="rect">
            <a:avLst/>
          </a:prstGeom>
          <a:solidFill>
            <a:srgbClr val="00B0F0"/>
          </a:solidFill>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defPPr>
              <a:defRPr lang="fr-FR"/>
            </a:defPPr>
            <a:lvl1pPr marL="320279" marR="0" lvl="0" indent="0" algn="ctr" defTabSz="685800" fontAlgn="auto">
              <a:lnSpc>
                <a:spcPts val="1575"/>
              </a:lnSpc>
              <a:spcBef>
                <a:spcPts val="0"/>
              </a:spcBef>
              <a:spcAft>
                <a:spcPts val="0"/>
              </a:spcAft>
              <a:buClrTx/>
              <a:buSzTx/>
              <a:buFontTx/>
              <a:buNone/>
              <a:tabLst/>
              <a:defRPr kumimoji="0" sz="2400" b="1" i="0" u="none" strike="noStrike" cap="none" spc="0" normalizeH="0" baseline="0">
                <a:ln>
                  <a:noFill/>
                </a:ln>
                <a:solidFill>
                  <a:srgbClr val="FFFFFF"/>
                </a:solidFill>
                <a:effectLst/>
                <a:uLnTx/>
                <a:uFillTx/>
                <a:latin typeface="Arial Rounded MT Bold" panose="020F0704030504030204" pitchFamily="34" charset="0"/>
                <a:ea typeface="Calibri" panose="020F0502020204030204" pitchFamily="34" charset="0"/>
                <a:cs typeface="Calibri" panose="020F050202020403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fontAlgn="base">
              <a:spcBef>
                <a:spcPct val="0"/>
              </a:spcBef>
              <a:spcAft>
                <a:spcPct val="0"/>
              </a:spcAft>
              <a:defRPr>
                <a:latin typeface="Calibri" panose="020F0502020204030204" pitchFamily="34" charset="0"/>
              </a:defRPr>
            </a:lvl6pPr>
            <a:lvl7pPr marL="2971800" indent="-228600" fontAlgn="base">
              <a:spcBef>
                <a:spcPct val="0"/>
              </a:spcBef>
              <a:spcAft>
                <a:spcPct val="0"/>
              </a:spcAft>
              <a:defRPr>
                <a:latin typeface="Calibri" panose="020F0502020204030204" pitchFamily="34" charset="0"/>
              </a:defRPr>
            </a:lvl7pPr>
            <a:lvl8pPr marL="3429000" indent="-228600" fontAlgn="base">
              <a:spcBef>
                <a:spcPct val="0"/>
              </a:spcBef>
              <a:spcAft>
                <a:spcPct val="0"/>
              </a:spcAft>
              <a:defRPr>
                <a:latin typeface="Calibri" panose="020F0502020204030204" pitchFamily="34" charset="0"/>
              </a:defRPr>
            </a:lvl8pPr>
            <a:lvl9pPr marL="3886200" indent="-228600" fontAlgn="base">
              <a:spcBef>
                <a:spcPct val="0"/>
              </a:spcBef>
              <a:spcAft>
                <a:spcPct val="0"/>
              </a:spcAft>
              <a:defRPr>
                <a:latin typeface="Calibri" panose="020F0502020204030204" pitchFamily="34" charset="0"/>
              </a:defRPr>
            </a:lvl9pPr>
          </a:lstStyle>
          <a:p>
            <a:pPr>
              <a:lnSpc>
                <a:spcPct val="100000"/>
              </a:lnSpc>
              <a:defRPr/>
            </a:pPr>
            <a:r>
              <a:rPr lang="fr-FR" altLang="fr-FR" dirty="0">
                <a:latin typeface="Comic Sans MS" panose="030F0702030302020204" pitchFamily="66" charset="0"/>
              </a:rPr>
              <a:t>EVOLUTION DES CAS DE ROUGEOLE TESTES IgM+ de la Semaine 01_23 de 2023</a:t>
            </a:r>
          </a:p>
        </p:txBody>
      </p:sp>
      <p:pic>
        <p:nvPicPr>
          <p:cNvPr id="5" name="Image 4">
            <a:extLst>
              <a:ext uri="{FF2B5EF4-FFF2-40B4-BE49-F238E27FC236}">
                <a16:creationId xmlns="" xmlns:a16="http://schemas.microsoft.com/office/drawing/2014/main" id="{D3214EEC-79A2-08FA-3E46-49378C37E9EF}"/>
              </a:ext>
            </a:extLst>
          </p:cNvPr>
          <p:cNvPicPr>
            <a:picLocks noChangeAspect="1"/>
          </p:cNvPicPr>
          <p:nvPr/>
        </p:nvPicPr>
        <p:blipFill>
          <a:blip r:embed="rId2"/>
          <a:stretch>
            <a:fillRect/>
          </a:stretch>
        </p:blipFill>
        <p:spPr>
          <a:xfrm>
            <a:off x="1483068" y="1052736"/>
            <a:ext cx="9144000" cy="5130772"/>
          </a:xfrm>
          <a:prstGeom prst="rect">
            <a:avLst/>
          </a:prstGeom>
        </p:spPr>
      </p:pic>
    </p:spTree>
    <p:extLst>
      <p:ext uri="{BB962C8B-B14F-4D97-AF65-F5344CB8AC3E}">
        <p14:creationId xmlns:p14="http://schemas.microsoft.com/office/powerpoint/2010/main" val="28248574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7F275A6F-4A94-4B6B-ABF4-CE9D5DA695AE}"/>
              </a:ext>
            </a:extLst>
          </p:cNvPr>
          <p:cNvSpPr>
            <a:spLocks noGrp="1"/>
          </p:cNvSpPr>
          <p:nvPr>
            <p:ph type="sldNum" sz="quarter" idx="12"/>
          </p:nvPr>
        </p:nvSpPr>
        <p:spPr/>
        <p:txBody>
          <a:bodyPr/>
          <a:lstStyle/>
          <a:p>
            <a:pPr>
              <a:defRPr/>
            </a:pPr>
            <a:fld id="{2E9F78C3-3502-4270-B65D-F8912E85C18B}" type="slidenum">
              <a:rPr lang="fr-FR">
                <a:solidFill>
                  <a:prstClr val="black">
                    <a:tint val="75000"/>
                  </a:prstClr>
                </a:solidFill>
                <a:latin typeface="Calibri"/>
              </a:rPr>
              <a:pPr>
                <a:defRPr/>
              </a:pPr>
              <a:t>26</a:t>
            </a:fld>
            <a:endParaRPr lang="fr-FR">
              <a:solidFill>
                <a:prstClr val="black">
                  <a:tint val="75000"/>
                </a:prstClr>
              </a:solidFill>
              <a:latin typeface="Calibri"/>
            </a:endParaRPr>
          </a:p>
        </p:txBody>
      </p:sp>
      <p:sp>
        <p:nvSpPr>
          <p:cNvPr id="4" name="Text Box 3">
            <a:extLst>
              <a:ext uri="{FF2B5EF4-FFF2-40B4-BE49-F238E27FC236}">
                <a16:creationId xmlns="" xmlns:a16="http://schemas.microsoft.com/office/drawing/2014/main" id="{8B0A01CC-5FE9-4815-B047-2BC078F0CA13}"/>
              </a:ext>
            </a:extLst>
          </p:cNvPr>
          <p:cNvSpPr txBox="1">
            <a:spLocks noChangeArrowheads="1"/>
          </p:cNvSpPr>
          <p:nvPr/>
        </p:nvSpPr>
        <p:spPr bwMode="auto">
          <a:xfrm>
            <a:off x="1524001" y="-8792"/>
            <a:ext cx="9167813" cy="489454"/>
          </a:xfrm>
          <a:prstGeom prst="rect">
            <a:avLst/>
          </a:prstGeom>
          <a:solidFill>
            <a:srgbClr val="00B0F0"/>
          </a:solidFill>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defPPr>
              <a:defRPr lang="fr-FR"/>
            </a:defPPr>
            <a:lvl1pPr marL="320279" marR="0" lvl="0" indent="0" algn="ctr" defTabSz="685800" fontAlgn="auto">
              <a:lnSpc>
                <a:spcPts val="1575"/>
              </a:lnSpc>
              <a:spcBef>
                <a:spcPts val="0"/>
              </a:spcBef>
              <a:spcAft>
                <a:spcPts val="0"/>
              </a:spcAft>
              <a:buClrTx/>
              <a:buSzTx/>
              <a:buFontTx/>
              <a:buNone/>
              <a:tabLst/>
              <a:defRPr kumimoji="0" sz="2400" b="1" i="0" u="none" strike="noStrike" cap="none" spc="0" normalizeH="0" baseline="0">
                <a:ln>
                  <a:noFill/>
                </a:ln>
                <a:solidFill>
                  <a:srgbClr val="FFFFFF"/>
                </a:solidFill>
                <a:effectLst/>
                <a:uLnTx/>
                <a:uFillTx/>
                <a:latin typeface="Arial Rounded MT Bold" panose="020F0704030504030204" pitchFamily="34" charset="0"/>
                <a:ea typeface="Calibri" panose="020F0502020204030204" pitchFamily="34" charset="0"/>
                <a:cs typeface="Calibri" panose="020F050202020403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fontAlgn="base">
              <a:spcBef>
                <a:spcPct val="0"/>
              </a:spcBef>
              <a:spcAft>
                <a:spcPct val="0"/>
              </a:spcAft>
              <a:defRPr>
                <a:latin typeface="Calibri" panose="020F0502020204030204" pitchFamily="34" charset="0"/>
              </a:defRPr>
            </a:lvl6pPr>
            <a:lvl7pPr marL="2971800" indent="-228600" fontAlgn="base">
              <a:spcBef>
                <a:spcPct val="0"/>
              </a:spcBef>
              <a:spcAft>
                <a:spcPct val="0"/>
              </a:spcAft>
              <a:defRPr>
                <a:latin typeface="Calibri" panose="020F0502020204030204" pitchFamily="34" charset="0"/>
              </a:defRPr>
            </a:lvl7pPr>
            <a:lvl8pPr marL="3429000" indent="-228600" fontAlgn="base">
              <a:spcBef>
                <a:spcPct val="0"/>
              </a:spcBef>
              <a:spcAft>
                <a:spcPct val="0"/>
              </a:spcAft>
              <a:defRPr>
                <a:latin typeface="Calibri" panose="020F0502020204030204" pitchFamily="34" charset="0"/>
              </a:defRPr>
            </a:lvl8pPr>
            <a:lvl9pPr marL="3886200" indent="-228600" fontAlgn="base">
              <a:spcBef>
                <a:spcPct val="0"/>
              </a:spcBef>
              <a:spcAft>
                <a:spcPct val="0"/>
              </a:spcAft>
              <a:defRPr>
                <a:latin typeface="Calibri" panose="020F0502020204030204" pitchFamily="34" charset="0"/>
              </a:defRPr>
            </a:lvl9pPr>
          </a:lstStyle>
          <a:p>
            <a:pPr>
              <a:lnSpc>
                <a:spcPct val="100000"/>
              </a:lnSpc>
              <a:defRPr/>
            </a:pPr>
            <a:r>
              <a:rPr lang="fr-FR" altLang="fr-FR" dirty="0">
                <a:latin typeface="Comic Sans MS" panose="030F0702030302020204" pitchFamily="66" charset="0"/>
              </a:rPr>
              <a:t>CAS DE ROUGEOLE TESTES IgM+ S01_23 de 2023</a:t>
            </a:r>
          </a:p>
        </p:txBody>
      </p:sp>
      <p:pic>
        <p:nvPicPr>
          <p:cNvPr id="3" name="Image 2">
            <a:extLst>
              <a:ext uri="{FF2B5EF4-FFF2-40B4-BE49-F238E27FC236}">
                <a16:creationId xmlns="" xmlns:a16="http://schemas.microsoft.com/office/drawing/2014/main" id="{59FF7E6D-2B2F-4992-3BB9-506DF5433048}"/>
              </a:ext>
            </a:extLst>
          </p:cNvPr>
          <p:cNvPicPr>
            <a:picLocks noChangeAspect="1"/>
          </p:cNvPicPr>
          <p:nvPr/>
        </p:nvPicPr>
        <p:blipFill>
          <a:blip r:embed="rId2"/>
          <a:stretch>
            <a:fillRect/>
          </a:stretch>
        </p:blipFill>
        <p:spPr>
          <a:xfrm>
            <a:off x="1516130" y="548680"/>
            <a:ext cx="9144000" cy="4752528"/>
          </a:xfrm>
          <a:prstGeom prst="rect">
            <a:avLst/>
          </a:prstGeom>
        </p:spPr>
      </p:pic>
    </p:spTree>
    <p:extLst>
      <p:ext uri="{BB962C8B-B14F-4D97-AF65-F5344CB8AC3E}">
        <p14:creationId xmlns:p14="http://schemas.microsoft.com/office/powerpoint/2010/main" val="159869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7F275A6F-4A94-4B6B-ABF4-CE9D5DA695AE}"/>
              </a:ext>
            </a:extLst>
          </p:cNvPr>
          <p:cNvSpPr>
            <a:spLocks noGrp="1"/>
          </p:cNvSpPr>
          <p:nvPr>
            <p:ph type="sldNum" sz="quarter" idx="12"/>
          </p:nvPr>
        </p:nvSpPr>
        <p:spPr/>
        <p:txBody>
          <a:bodyPr/>
          <a:lstStyle/>
          <a:p>
            <a:pPr>
              <a:defRPr/>
            </a:pPr>
            <a:fld id="{2E9F78C3-3502-4270-B65D-F8912E85C18B}" type="slidenum">
              <a:rPr lang="fr-FR">
                <a:solidFill>
                  <a:prstClr val="black">
                    <a:tint val="75000"/>
                  </a:prstClr>
                </a:solidFill>
                <a:latin typeface="Calibri"/>
              </a:rPr>
              <a:pPr>
                <a:defRPr/>
              </a:pPr>
              <a:t>27</a:t>
            </a:fld>
            <a:endParaRPr lang="fr-FR">
              <a:solidFill>
                <a:prstClr val="black">
                  <a:tint val="75000"/>
                </a:prstClr>
              </a:solidFill>
              <a:latin typeface="Calibri"/>
            </a:endParaRPr>
          </a:p>
        </p:txBody>
      </p:sp>
      <p:sp>
        <p:nvSpPr>
          <p:cNvPr id="4" name="Text Box 3">
            <a:extLst>
              <a:ext uri="{FF2B5EF4-FFF2-40B4-BE49-F238E27FC236}">
                <a16:creationId xmlns="" xmlns:a16="http://schemas.microsoft.com/office/drawing/2014/main" id="{8B0A01CC-5FE9-4815-B047-2BC078F0CA13}"/>
              </a:ext>
            </a:extLst>
          </p:cNvPr>
          <p:cNvSpPr txBox="1">
            <a:spLocks noChangeArrowheads="1"/>
          </p:cNvSpPr>
          <p:nvPr/>
        </p:nvSpPr>
        <p:spPr bwMode="auto">
          <a:xfrm>
            <a:off x="1524001" y="-8792"/>
            <a:ext cx="9167813" cy="489454"/>
          </a:xfrm>
          <a:prstGeom prst="rect">
            <a:avLst/>
          </a:prstGeom>
          <a:solidFill>
            <a:srgbClr val="00B0F0"/>
          </a:solidFill>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defPPr>
              <a:defRPr lang="fr-FR"/>
            </a:defPPr>
            <a:lvl1pPr marL="320279" marR="0" lvl="0" indent="0" algn="ctr" defTabSz="685800" fontAlgn="auto">
              <a:lnSpc>
                <a:spcPts val="1575"/>
              </a:lnSpc>
              <a:spcBef>
                <a:spcPts val="0"/>
              </a:spcBef>
              <a:spcAft>
                <a:spcPts val="0"/>
              </a:spcAft>
              <a:buClrTx/>
              <a:buSzTx/>
              <a:buFontTx/>
              <a:buNone/>
              <a:tabLst/>
              <a:defRPr kumimoji="0" sz="2400" b="1" i="0" u="none" strike="noStrike" cap="none" spc="0" normalizeH="0" baseline="0">
                <a:ln>
                  <a:noFill/>
                </a:ln>
                <a:solidFill>
                  <a:srgbClr val="FFFFFF"/>
                </a:solidFill>
                <a:effectLst/>
                <a:uLnTx/>
                <a:uFillTx/>
                <a:latin typeface="Arial Rounded MT Bold" panose="020F0704030504030204" pitchFamily="34" charset="0"/>
                <a:ea typeface="Calibri" panose="020F0502020204030204" pitchFamily="34" charset="0"/>
                <a:cs typeface="Calibri" panose="020F050202020403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fontAlgn="base">
              <a:spcBef>
                <a:spcPct val="0"/>
              </a:spcBef>
              <a:spcAft>
                <a:spcPct val="0"/>
              </a:spcAft>
              <a:defRPr>
                <a:latin typeface="Calibri" panose="020F0502020204030204" pitchFamily="34" charset="0"/>
              </a:defRPr>
            </a:lvl6pPr>
            <a:lvl7pPr marL="2971800" indent="-228600" fontAlgn="base">
              <a:spcBef>
                <a:spcPct val="0"/>
              </a:spcBef>
              <a:spcAft>
                <a:spcPct val="0"/>
              </a:spcAft>
              <a:defRPr>
                <a:latin typeface="Calibri" panose="020F0502020204030204" pitchFamily="34" charset="0"/>
              </a:defRPr>
            </a:lvl7pPr>
            <a:lvl8pPr marL="3429000" indent="-228600" fontAlgn="base">
              <a:spcBef>
                <a:spcPct val="0"/>
              </a:spcBef>
              <a:spcAft>
                <a:spcPct val="0"/>
              </a:spcAft>
              <a:defRPr>
                <a:latin typeface="Calibri" panose="020F0502020204030204" pitchFamily="34" charset="0"/>
              </a:defRPr>
            </a:lvl8pPr>
            <a:lvl9pPr marL="3886200" indent="-228600" fontAlgn="base">
              <a:spcBef>
                <a:spcPct val="0"/>
              </a:spcBef>
              <a:spcAft>
                <a:spcPct val="0"/>
              </a:spcAft>
              <a:defRPr>
                <a:latin typeface="Calibri" panose="020F0502020204030204" pitchFamily="34" charset="0"/>
              </a:defRPr>
            </a:lvl9pPr>
          </a:lstStyle>
          <a:p>
            <a:pPr>
              <a:lnSpc>
                <a:spcPct val="100000"/>
              </a:lnSpc>
              <a:defRPr/>
            </a:pPr>
            <a:r>
              <a:rPr lang="fr-FR" altLang="fr-FR" dirty="0">
                <a:latin typeface="Comic Sans MS" panose="030F0702030302020204" pitchFamily="66" charset="0"/>
              </a:rPr>
              <a:t>CAS DE RUBEOLE  TESTES POSITIF S01_23 de 2023</a:t>
            </a:r>
          </a:p>
        </p:txBody>
      </p:sp>
      <p:pic>
        <p:nvPicPr>
          <p:cNvPr id="5" name="Image 4">
            <a:extLst>
              <a:ext uri="{FF2B5EF4-FFF2-40B4-BE49-F238E27FC236}">
                <a16:creationId xmlns="" xmlns:a16="http://schemas.microsoft.com/office/drawing/2014/main" id="{14E6E24A-BEC0-11C3-5420-0B2AD5370FCE}"/>
              </a:ext>
            </a:extLst>
          </p:cNvPr>
          <p:cNvPicPr>
            <a:picLocks noChangeAspect="1"/>
          </p:cNvPicPr>
          <p:nvPr/>
        </p:nvPicPr>
        <p:blipFill>
          <a:blip r:embed="rId2"/>
          <a:stretch>
            <a:fillRect/>
          </a:stretch>
        </p:blipFill>
        <p:spPr>
          <a:xfrm>
            <a:off x="1524001" y="548680"/>
            <a:ext cx="9143999" cy="5544616"/>
          </a:xfrm>
          <a:prstGeom prst="rect">
            <a:avLst/>
          </a:prstGeom>
        </p:spPr>
      </p:pic>
    </p:spTree>
    <p:extLst>
      <p:ext uri="{BB962C8B-B14F-4D97-AF65-F5344CB8AC3E}">
        <p14:creationId xmlns:p14="http://schemas.microsoft.com/office/powerpoint/2010/main" val="1067351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2E9F78C3-3502-4270-B65D-F8912E85C18B}" type="slidenum">
              <a:rPr lang="fr-FR">
                <a:solidFill>
                  <a:prstClr val="black">
                    <a:tint val="75000"/>
                  </a:prstClr>
                </a:solidFill>
                <a:latin typeface="Calibri"/>
              </a:rPr>
              <a:pPr>
                <a:defRPr/>
              </a:pPr>
              <a:t>28</a:t>
            </a:fld>
            <a:endParaRPr lang="fr-FR">
              <a:solidFill>
                <a:prstClr val="black">
                  <a:tint val="75000"/>
                </a:prstClr>
              </a:solidFill>
              <a:latin typeface="Calibri"/>
            </a:endParaRPr>
          </a:p>
        </p:txBody>
      </p:sp>
      <p:sp>
        <p:nvSpPr>
          <p:cNvPr id="15" name="Text Box 3"/>
          <p:cNvSpPr txBox="1">
            <a:spLocks noChangeArrowheads="1"/>
          </p:cNvSpPr>
          <p:nvPr/>
        </p:nvSpPr>
        <p:spPr bwMode="auto">
          <a:xfrm>
            <a:off x="1524001" y="16224"/>
            <a:ext cx="9136049" cy="338554"/>
          </a:xfrm>
          <a:prstGeom prst="rect">
            <a:avLst/>
          </a:prstGeom>
          <a:solidFill>
            <a:srgbClr val="3399FF"/>
          </a:solidFill>
          <a:ln>
            <a:solidFill>
              <a:schemeClr val="bg1"/>
            </a:solidFill>
          </a:ln>
        </p:spPr>
        <p:txBody>
          <a:bodyPr wrap="square" l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fr-FR" altLang="fr-FR" sz="1600" b="1" dirty="0">
                <a:solidFill>
                  <a:prstClr val="white"/>
                </a:solidFill>
                <a:latin typeface="Comic Sans MS" panose="030F0702030302020204" pitchFamily="66" charset="0"/>
                <a:cs typeface="Times New Roman" panose="02020603050405020304" pitchFamily="18" charset="0"/>
              </a:rPr>
              <a:t>TRANCHE D’AGE DES CAS DE ROUGEOLE</a:t>
            </a:r>
            <a:r>
              <a:rPr lang="fr-FR" altLang="fr-FR" sz="1600" b="1" dirty="0">
                <a:solidFill>
                  <a:srgbClr val="FFFFFF"/>
                </a:solidFill>
                <a:latin typeface="Comic Sans MS" panose="030F0702030302020204" pitchFamily="66" charset="0"/>
                <a:cs typeface="Times New Roman" panose="02020603050405020304" pitchFamily="18" charset="0"/>
              </a:rPr>
              <a:t>, </a:t>
            </a:r>
            <a:r>
              <a:rPr lang="fr-FR" altLang="fr-FR" sz="1600" b="1" dirty="0">
                <a:solidFill>
                  <a:prstClr val="white"/>
                </a:solidFill>
                <a:latin typeface="Comic Sans MS" panose="030F0702030302020204" pitchFamily="66" charset="0"/>
                <a:cs typeface="Times New Roman" panose="02020603050405020304" pitchFamily="18" charset="0"/>
              </a:rPr>
              <a:t>Semaine 01 – 23 de 2023</a:t>
            </a:r>
          </a:p>
        </p:txBody>
      </p:sp>
      <p:sp>
        <p:nvSpPr>
          <p:cNvPr id="8" name="Text Box 3"/>
          <p:cNvSpPr txBox="1">
            <a:spLocks noChangeArrowheads="1"/>
          </p:cNvSpPr>
          <p:nvPr/>
        </p:nvSpPr>
        <p:spPr bwMode="auto">
          <a:xfrm>
            <a:off x="1542338" y="3501009"/>
            <a:ext cx="9136049" cy="276999"/>
          </a:xfrm>
          <a:prstGeom prst="rect">
            <a:avLst/>
          </a:prstGeom>
          <a:solidFill>
            <a:srgbClr val="3399FF"/>
          </a:solidFill>
          <a:ln>
            <a:solidFill>
              <a:schemeClr val="bg1"/>
            </a:solidFill>
          </a:ln>
        </p:spPr>
        <p:txBody>
          <a:bodyPr wrap="square" l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fr-FR" altLang="fr-FR" sz="1200" b="1" dirty="0">
                <a:solidFill>
                  <a:prstClr val="white"/>
                </a:solidFill>
                <a:latin typeface="Comic Sans MS" panose="030F0702030302020204" pitchFamily="66" charset="0"/>
                <a:cs typeface="Times New Roman" panose="02020603050405020304" pitchFamily="18" charset="0"/>
              </a:rPr>
              <a:t>TRANCHE D’AGE DE CAS CONFIRME PAR LABO, LIEN EPIDÉMIOLOGIQUE ET COMPATIBLE, SEM 01-23 de 2023</a:t>
            </a:r>
          </a:p>
        </p:txBody>
      </p:sp>
      <p:sp>
        <p:nvSpPr>
          <p:cNvPr id="9" name="TextBox 8"/>
          <p:cNvSpPr txBox="1"/>
          <p:nvPr/>
        </p:nvSpPr>
        <p:spPr>
          <a:xfrm>
            <a:off x="1556403" y="4298911"/>
            <a:ext cx="1476476" cy="1754326"/>
          </a:xfrm>
          <a:prstGeom prst="rect">
            <a:avLst/>
          </a:prstGeom>
          <a:noFill/>
        </p:spPr>
        <p:txBody>
          <a:bodyPr wrap="square" rtlCol="0">
            <a:spAutoFit/>
          </a:bodyPr>
          <a:lstStyle/>
          <a:p>
            <a:pPr>
              <a:defRPr/>
            </a:pPr>
            <a:r>
              <a:rPr lang="fr-FR" b="1" dirty="0">
                <a:solidFill>
                  <a:prstClr val="black"/>
                </a:solidFill>
                <a:latin typeface="Calibri"/>
              </a:rPr>
              <a:t>Tranche </a:t>
            </a:r>
            <a:r>
              <a:rPr lang="fr-FR" b="1" dirty="0" err="1">
                <a:solidFill>
                  <a:prstClr val="black"/>
                </a:solidFill>
                <a:latin typeface="Calibri"/>
              </a:rPr>
              <a:t>d’age</a:t>
            </a:r>
            <a:r>
              <a:rPr lang="fr-FR" b="1" dirty="0">
                <a:solidFill>
                  <a:prstClr val="black"/>
                </a:solidFill>
                <a:latin typeface="Calibri"/>
              </a:rPr>
              <a:t> des cas confirmés (IgM+, Lien </a:t>
            </a:r>
            <a:r>
              <a:rPr lang="fr-FR" b="1" dirty="0" err="1">
                <a:solidFill>
                  <a:prstClr val="black"/>
                </a:solidFill>
                <a:latin typeface="Calibri"/>
              </a:rPr>
              <a:t>Epid</a:t>
            </a:r>
            <a:r>
              <a:rPr lang="fr-FR" b="1" dirty="0">
                <a:solidFill>
                  <a:prstClr val="black"/>
                </a:solidFill>
                <a:latin typeface="Calibri"/>
              </a:rPr>
              <a:t> et compatibles)</a:t>
            </a:r>
          </a:p>
        </p:txBody>
      </p:sp>
      <p:sp>
        <p:nvSpPr>
          <p:cNvPr id="10" name="TextBox 9"/>
          <p:cNvSpPr txBox="1"/>
          <p:nvPr/>
        </p:nvSpPr>
        <p:spPr>
          <a:xfrm>
            <a:off x="1568463" y="1150739"/>
            <a:ext cx="1476476" cy="923330"/>
          </a:xfrm>
          <a:prstGeom prst="rect">
            <a:avLst/>
          </a:prstGeom>
          <a:noFill/>
        </p:spPr>
        <p:txBody>
          <a:bodyPr wrap="square" rtlCol="0">
            <a:spAutoFit/>
          </a:bodyPr>
          <a:lstStyle/>
          <a:p>
            <a:pPr>
              <a:defRPr/>
            </a:pPr>
            <a:r>
              <a:rPr lang="fr-FR" b="1" dirty="0">
                <a:solidFill>
                  <a:prstClr val="black"/>
                </a:solidFill>
                <a:latin typeface="Calibri"/>
              </a:rPr>
              <a:t>Tranche d'âge des cas de Rougeole</a:t>
            </a:r>
          </a:p>
        </p:txBody>
      </p:sp>
      <p:sp>
        <p:nvSpPr>
          <p:cNvPr id="11" name="TextBox 10"/>
          <p:cNvSpPr txBox="1"/>
          <p:nvPr/>
        </p:nvSpPr>
        <p:spPr>
          <a:xfrm>
            <a:off x="1783979" y="2703358"/>
            <a:ext cx="936104" cy="400110"/>
          </a:xfrm>
          <a:prstGeom prst="rect">
            <a:avLst/>
          </a:prstGeom>
          <a:solidFill>
            <a:schemeClr val="accent1">
              <a:lumMod val="40000"/>
              <a:lumOff val="60000"/>
            </a:schemeClr>
          </a:solidFill>
        </p:spPr>
        <p:txBody>
          <a:bodyPr wrap="square" rtlCol="0">
            <a:spAutoFit/>
          </a:bodyPr>
          <a:lstStyle/>
          <a:p>
            <a:pPr>
              <a:defRPr/>
            </a:pPr>
            <a:r>
              <a:rPr lang="fr-FR" sz="2000" b="1" dirty="0">
                <a:solidFill>
                  <a:prstClr val="black"/>
                </a:solidFill>
                <a:latin typeface="Calibri"/>
              </a:rPr>
              <a:t>n=177</a:t>
            </a:r>
          </a:p>
        </p:txBody>
      </p:sp>
      <p:sp>
        <p:nvSpPr>
          <p:cNvPr id="12" name="TextBox 11"/>
          <p:cNvSpPr txBox="1"/>
          <p:nvPr/>
        </p:nvSpPr>
        <p:spPr>
          <a:xfrm>
            <a:off x="1783979" y="6249488"/>
            <a:ext cx="936104" cy="400110"/>
          </a:xfrm>
          <a:prstGeom prst="rect">
            <a:avLst/>
          </a:prstGeom>
          <a:solidFill>
            <a:schemeClr val="accent1">
              <a:lumMod val="40000"/>
              <a:lumOff val="60000"/>
            </a:schemeClr>
          </a:solidFill>
        </p:spPr>
        <p:txBody>
          <a:bodyPr wrap="square" rtlCol="0">
            <a:spAutoFit/>
          </a:bodyPr>
          <a:lstStyle/>
          <a:p>
            <a:pPr>
              <a:defRPr/>
            </a:pPr>
            <a:r>
              <a:rPr lang="fr-FR" sz="2000" b="1" dirty="0">
                <a:solidFill>
                  <a:prstClr val="black"/>
                </a:solidFill>
                <a:latin typeface="Calibri"/>
              </a:rPr>
              <a:t>n=62</a:t>
            </a:r>
          </a:p>
        </p:txBody>
      </p:sp>
      <p:pic>
        <p:nvPicPr>
          <p:cNvPr id="3" name="Image 2">
            <a:extLst>
              <a:ext uri="{FF2B5EF4-FFF2-40B4-BE49-F238E27FC236}">
                <a16:creationId xmlns="" xmlns:a16="http://schemas.microsoft.com/office/drawing/2014/main" id="{82CEA9FF-774E-D7F1-CDED-E1CE0E174A04}"/>
              </a:ext>
            </a:extLst>
          </p:cNvPr>
          <p:cNvPicPr>
            <a:picLocks noChangeAspect="1"/>
          </p:cNvPicPr>
          <p:nvPr/>
        </p:nvPicPr>
        <p:blipFill>
          <a:blip r:embed="rId3"/>
          <a:stretch>
            <a:fillRect/>
          </a:stretch>
        </p:blipFill>
        <p:spPr>
          <a:xfrm>
            <a:off x="3039615" y="307578"/>
            <a:ext cx="7590658" cy="3121423"/>
          </a:xfrm>
          <a:prstGeom prst="rect">
            <a:avLst/>
          </a:prstGeom>
        </p:spPr>
      </p:pic>
      <p:pic>
        <p:nvPicPr>
          <p:cNvPr id="5" name="Image 4">
            <a:extLst>
              <a:ext uri="{FF2B5EF4-FFF2-40B4-BE49-F238E27FC236}">
                <a16:creationId xmlns="" xmlns:a16="http://schemas.microsoft.com/office/drawing/2014/main" id="{3431F26F-0A7F-4F04-7FDD-74E233633DCB}"/>
              </a:ext>
            </a:extLst>
          </p:cNvPr>
          <p:cNvPicPr>
            <a:picLocks noChangeAspect="1"/>
          </p:cNvPicPr>
          <p:nvPr/>
        </p:nvPicPr>
        <p:blipFill>
          <a:blip r:embed="rId4"/>
          <a:stretch>
            <a:fillRect/>
          </a:stretch>
        </p:blipFill>
        <p:spPr>
          <a:xfrm>
            <a:off x="2927649" y="3809027"/>
            <a:ext cx="7702624" cy="2912448"/>
          </a:xfrm>
          <a:prstGeom prst="rect">
            <a:avLst/>
          </a:prstGeom>
        </p:spPr>
      </p:pic>
    </p:spTree>
    <p:extLst>
      <p:ext uri="{BB962C8B-B14F-4D97-AF65-F5344CB8AC3E}">
        <p14:creationId xmlns:p14="http://schemas.microsoft.com/office/powerpoint/2010/main" val="39832769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3"/>
          <p:cNvSpPr txBox="1">
            <a:spLocks noChangeArrowheads="1"/>
          </p:cNvSpPr>
          <p:nvPr/>
        </p:nvSpPr>
        <p:spPr bwMode="auto">
          <a:xfrm>
            <a:off x="1531952" y="33114"/>
            <a:ext cx="9136049" cy="646331"/>
          </a:xfrm>
          <a:prstGeom prst="rect">
            <a:avLst/>
          </a:prstGeom>
          <a:solidFill>
            <a:srgbClr val="3399FF"/>
          </a:solidFill>
          <a:ln>
            <a:solidFill>
              <a:schemeClr val="bg1"/>
            </a:solidFill>
          </a:ln>
        </p:spPr>
        <p:txBody>
          <a:bodyPr wrap="square" l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fr-FR" altLang="fr-FR" b="1" dirty="0">
                <a:solidFill>
                  <a:srgbClr val="FFFFFF"/>
                </a:solidFill>
                <a:latin typeface="Comic Sans MS" panose="030F0702030302020204" pitchFamily="66" charset="0"/>
                <a:cs typeface="Times New Roman" panose="02020603050405020304" pitchFamily="18" charset="0"/>
              </a:rPr>
              <a:t>TAUX D’ERUPTION FEBRILE NON ROUGEOLEUSE EN 2023 ET DISTRICT SILENCIEUX 12 DERNIERS MOIS</a:t>
            </a:r>
            <a:endParaRPr lang="fr-FR" altLang="fr-FR" b="1" dirty="0">
              <a:solidFill>
                <a:prstClr val="white"/>
              </a:solidFill>
              <a:latin typeface="Comic Sans MS" panose="030F0702030302020204" pitchFamily="66" charset="0"/>
              <a:cs typeface="Times New Roman" panose="02020603050405020304" pitchFamily="18" charset="0"/>
            </a:endParaRPr>
          </a:p>
        </p:txBody>
      </p:sp>
      <p:sp>
        <p:nvSpPr>
          <p:cNvPr id="4" name="Espace réservé du numéro de diapositive 3"/>
          <p:cNvSpPr>
            <a:spLocks noGrp="1"/>
          </p:cNvSpPr>
          <p:nvPr>
            <p:ph type="sldNum" sz="quarter" idx="12"/>
          </p:nvPr>
        </p:nvSpPr>
        <p:spPr>
          <a:xfrm>
            <a:off x="8077200" y="6376244"/>
            <a:ext cx="2133600" cy="365125"/>
          </a:xfrm>
        </p:spPr>
        <p:txBody>
          <a:bodyPr/>
          <a:lstStyle/>
          <a:p>
            <a:pPr>
              <a:defRPr/>
            </a:pPr>
            <a:fld id="{2E9F78C3-3502-4270-B65D-F8912E85C18B}" type="slidenum">
              <a:rPr lang="fr-FR">
                <a:solidFill>
                  <a:prstClr val="black">
                    <a:tint val="75000"/>
                  </a:prstClr>
                </a:solidFill>
                <a:latin typeface="Calibri"/>
              </a:rPr>
              <a:pPr>
                <a:defRPr/>
              </a:pPr>
              <a:t>29</a:t>
            </a:fld>
            <a:endParaRPr lang="fr-FR">
              <a:solidFill>
                <a:prstClr val="black">
                  <a:tint val="75000"/>
                </a:prstClr>
              </a:solidFill>
              <a:latin typeface="Calibri"/>
            </a:endParaRPr>
          </a:p>
        </p:txBody>
      </p:sp>
      <p:sp>
        <p:nvSpPr>
          <p:cNvPr id="6" name="TextBox 5"/>
          <p:cNvSpPr txBox="1"/>
          <p:nvPr/>
        </p:nvSpPr>
        <p:spPr>
          <a:xfrm>
            <a:off x="1687945" y="5111647"/>
            <a:ext cx="4048015" cy="307777"/>
          </a:xfrm>
          <a:prstGeom prst="rect">
            <a:avLst/>
          </a:prstGeom>
          <a:solidFill>
            <a:schemeClr val="accent3">
              <a:lumMod val="20000"/>
              <a:lumOff val="80000"/>
            </a:schemeClr>
          </a:solidFill>
          <a:ln w="12700">
            <a:solidFill>
              <a:schemeClr val="tx1"/>
            </a:solidFill>
          </a:ln>
        </p:spPr>
        <p:txBody>
          <a:bodyPr wrap="square" rtlCol="0">
            <a:spAutoFit/>
          </a:bodyPr>
          <a:lstStyle>
            <a:defPPr>
              <a:defRPr lang="fr-FR"/>
            </a:defPPr>
            <a:lvl1pPr algn="ctr">
              <a:defRPr sz="1400" b="1">
                <a:solidFill>
                  <a:prstClr val="black"/>
                </a:solidFill>
                <a:latin typeface="Calibri"/>
              </a:defRPr>
            </a:lvl1pPr>
          </a:lstStyle>
          <a:p>
            <a:pPr>
              <a:defRPr/>
            </a:pPr>
            <a:r>
              <a:rPr lang="fr-FR" dirty="0"/>
              <a:t>Taux d’éruption fébrile non rougeoleux</a:t>
            </a:r>
          </a:p>
        </p:txBody>
      </p:sp>
      <p:sp>
        <p:nvSpPr>
          <p:cNvPr id="7" name="TextBox 6"/>
          <p:cNvSpPr txBox="1"/>
          <p:nvPr/>
        </p:nvSpPr>
        <p:spPr>
          <a:xfrm>
            <a:off x="6216658" y="5111647"/>
            <a:ext cx="4114800" cy="307777"/>
          </a:xfrm>
          <a:prstGeom prst="rect">
            <a:avLst/>
          </a:prstGeom>
          <a:solidFill>
            <a:schemeClr val="accent3">
              <a:lumMod val="20000"/>
              <a:lumOff val="80000"/>
            </a:schemeClr>
          </a:solidFill>
          <a:ln w="12700">
            <a:solidFill>
              <a:schemeClr val="tx1"/>
            </a:solidFill>
          </a:ln>
        </p:spPr>
        <p:txBody>
          <a:bodyPr wrap="square" rtlCol="0">
            <a:spAutoFit/>
          </a:bodyPr>
          <a:lstStyle>
            <a:defPPr>
              <a:defRPr lang="fr-FR"/>
            </a:defPPr>
            <a:lvl1pPr algn="ctr">
              <a:defRPr sz="1400" b="1">
                <a:solidFill>
                  <a:prstClr val="black"/>
                </a:solidFill>
                <a:latin typeface="Calibri"/>
              </a:defRPr>
            </a:lvl1pPr>
          </a:lstStyle>
          <a:p>
            <a:pPr>
              <a:defRPr/>
            </a:pPr>
            <a:r>
              <a:rPr lang="fr-FR" dirty="0"/>
              <a:t>District ayant notifié au moins un cas</a:t>
            </a:r>
          </a:p>
        </p:txBody>
      </p:sp>
      <p:pic>
        <p:nvPicPr>
          <p:cNvPr id="3" name="Image 2">
            <a:extLst>
              <a:ext uri="{FF2B5EF4-FFF2-40B4-BE49-F238E27FC236}">
                <a16:creationId xmlns="" xmlns:a16="http://schemas.microsoft.com/office/drawing/2014/main" id="{9DD913C4-FDF9-8978-4C48-D191F3EFFCA7}"/>
              </a:ext>
            </a:extLst>
          </p:cNvPr>
          <p:cNvPicPr>
            <a:picLocks noChangeAspect="1"/>
          </p:cNvPicPr>
          <p:nvPr/>
        </p:nvPicPr>
        <p:blipFill rotWithShape="1">
          <a:blip r:embed="rId3"/>
          <a:srcRect l="44204" t="17032" r="7980" b="18429"/>
          <a:stretch/>
        </p:blipFill>
        <p:spPr bwMode="auto">
          <a:xfrm>
            <a:off x="6127440" y="665367"/>
            <a:ext cx="4434004" cy="4232819"/>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2" name="Image 1">
            <a:extLst>
              <a:ext uri="{FF2B5EF4-FFF2-40B4-BE49-F238E27FC236}">
                <a16:creationId xmlns="" xmlns:a16="http://schemas.microsoft.com/office/drawing/2014/main" id="{0F52CA04-C2A2-4D81-F660-79EC9A4C4CB5}"/>
              </a:ext>
            </a:extLst>
          </p:cNvPr>
          <p:cNvPicPr>
            <a:picLocks noChangeAspect="1"/>
          </p:cNvPicPr>
          <p:nvPr/>
        </p:nvPicPr>
        <p:blipFill>
          <a:blip r:embed="rId4"/>
          <a:stretch>
            <a:fillRect/>
          </a:stretch>
        </p:blipFill>
        <p:spPr>
          <a:xfrm>
            <a:off x="1504975" y="699039"/>
            <a:ext cx="4467729" cy="42328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07812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extLst>
              <p:ext uri="{D42A27DB-BD31-4B8C-83A1-F6EECF244321}">
                <p14:modId xmlns:p14="http://schemas.microsoft.com/office/powerpoint/2010/main" val="2497927200"/>
              </p:ext>
            </p:extLst>
          </p:nvPr>
        </p:nvGraphicFramePr>
        <p:xfrm>
          <a:off x="201477" y="991890"/>
          <a:ext cx="11823372" cy="5866113"/>
        </p:xfrm>
        <a:graphic>
          <a:graphicData uri="http://schemas.openxmlformats.org/drawingml/2006/table">
            <a:tbl>
              <a:tblPr firstRow="1" bandRow="1">
                <a:tableStyleId>{5C22544A-7EE6-4342-B048-85BDC9FD1C3A}</a:tableStyleId>
              </a:tblPr>
              <a:tblGrid>
                <a:gridCol w="1313708">
                  <a:extLst>
                    <a:ext uri="{9D8B030D-6E8A-4147-A177-3AD203B41FA5}">
                      <a16:colId xmlns="" xmlns:a16="http://schemas.microsoft.com/office/drawing/2014/main" val="20000"/>
                    </a:ext>
                  </a:extLst>
                </a:gridCol>
                <a:gridCol w="1313708">
                  <a:extLst>
                    <a:ext uri="{9D8B030D-6E8A-4147-A177-3AD203B41FA5}">
                      <a16:colId xmlns="" xmlns:a16="http://schemas.microsoft.com/office/drawing/2014/main" val="20002"/>
                    </a:ext>
                  </a:extLst>
                </a:gridCol>
                <a:gridCol w="1313708">
                  <a:extLst>
                    <a:ext uri="{9D8B030D-6E8A-4147-A177-3AD203B41FA5}">
                      <a16:colId xmlns="" xmlns:a16="http://schemas.microsoft.com/office/drawing/2014/main" val="20003"/>
                    </a:ext>
                  </a:extLst>
                </a:gridCol>
                <a:gridCol w="1313708">
                  <a:extLst>
                    <a:ext uri="{9D8B030D-6E8A-4147-A177-3AD203B41FA5}">
                      <a16:colId xmlns="" xmlns:a16="http://schemas.microsoft.com/office/drawing/2014/main" val="20004"/>
                    </a:ext>
                  </a:extLst>
                </a:gridCol>
                <a:gridCol w="1313708">
                  <a:extLst>
                    <a:ext uri="{9D8B030D-6E8A-4147-A177-3AD203B41FA5}">
                      <a16:colId xmlns="" xmlns:a16="http://schemas.microsoft.com/office/drawing/2014/main" val="20005"/>
                    </a:ext>
                  </a:extLst>
                </a:gridCol>
                <a:gridCol w="1313708">
                  <a:extLst>
                    <a:ext uri="{9D8B030D-6E8A-4147-A177-3AD203B41FA5}">
                      <a16:colId xmlns="" xmlns:a16="http://schemas.microsoft.com/office/drawing/2014/main" val="20006"/>
                    </a:ext>
                  </a:extLst>
                </a:gridCol>
                <a:gridCol w="1313708">
                  <a:extLst>
                    <a:ext uri="{9D8B030D-6E8A-4147-A177-3AD203B41FA5}">
                      <a16:colId xmlns="" xmlns:a16="http://schemas.microsoft.com/office/drawing/2014/main" val="20009"/>
                    </a:ext>
                  </a:extLst>
                </a:gridCol>
                <a:gridCol w="1313708">
                  <a:extLst>
                    <a:ext uri="{9D8B030D-6E8A-4147-A177-3AD203B41FA5}">
                      <a16:colId xmlns="" xmlns:a16="http://schemas.microsoft.com/office/drawing/2014/main" val="20007"/>
                    </a:ext>
                  </a:extLst>
                </a:gridCol>
                <a:gridCol w="1313708">
                  <a:extLst>
                    <a:ext uri="{9D8B030D-6E8A-4147-A177-3AD203B41FA5}">
                      <a16:colId xmlns="" xmlns:a16="http://schemas.microsoft.com/office/drawing/2014/main" val="20008"/>
                    </a:ext>
                  </a:extLst>
                </a:gridCol>
              </a:tblGrid>
              <a:tr h="318073">
                <a:tc rowSpan="2">
                  <a:txBody>
                    <a:bodyPr/>
                    <a:lstStyle/>
                    <a:p>
                      <a:pPr algn="ctr" rtl="0" fontAlgn="ctr"/>
                      <a:r>
                        <a:rPr lang="fr-FR" sz="1800" b="1" u="none" strike="noStrike" dirty="0">
                          <a:effectLst/>
                        </a:rPr>
                        <a:t>Antigènes</a:t>
                      </a:r>
                      <a:endParaRPr lang="fr-FR" sz="1800" b="1" i="0" u="none" strike="noStrike" dirty="0">
                        <a:solidFill>
                          <a:srgbClr val="000000"/>
                        </a:solidFill>
                        <a:effectLst/>
                        <a:latin typeface="Calibri" panose="020F0502020204030204" pitchFamily="34" charset="0"/>
                      </a:endParaRPr>
                    </a:p>
                  </a:txBody>
                  <a:tcPr marL="6350" marR="6350" marT="6350" marB="0" anchor="ctr"/>
                </a:tc>
                <a:tc rowSpan="2">
                  <a:txBody>
                    <a:bodyPr/>
                    <a:lstStyle/>
                    <a:p>
                      <a:pPr algn="ctr" rtl="0" fontAlgn="ctr"/>
                      <a:r>
                        <a:rPr lang="fr-FR" sz="1800" b="1" u="none" strike="noStrike" dirty="0">
                          <a:effectLst/>
                        </a:rPr>
                        <a:t>Couverture (%) années de base 2018</a:t>
                      </a:r>
                      <a:endParaRPr lang="fr-FR" sz="1800" b="1" i="0" u="none" strike="noStrike" dirty="0">
                        <a:solidFill>
                          <a:srgbClr val="000000"/>
                        </a:solidFill>
                        <a:effectLst/>
                        <a:latin typeface="Calibri" panose="020F0502020204030204" pitchFamily="34" charset="0"/>
                      </a:endParaRPr>
                    </a:p>
                  </a:txBody>
                  <a:tcPr marL="6350" marR="6350" marT="6350" marB="0" anchor="ctr"/>
                </a:tc>
                <a:tc rowSpan="2">
                  <a:txBody>
                    <a:bodyPr/>
                    <a:lstStyle/>
                    <a:p>
                      <a:pPr algn="ctr" rtl="0" fontAlgn="ctr"/>
                      <a:r>
                        <a:rPr lang="fr-FR" sz="1800" b="1" u="none" strike="noStrike" dirty="0" smtClean="0">
                          <a:effectLst/>
                        </a:rPr>
                        <a:t>2019</a:t>
                      </a:r>
                    </a:p>
                    <a:p>
                      <a:pPr algn="ctr" rtl="0" fontAlgn="ctr"/>
                      <a:r>
                        <a:rPr lang="fr-FR" sz="1800" b="1" u="none" strike="noStrike" dirty="0" smtClean="0">
                          <a:effectLst/>
                        </a:rPr>
                        <a:t>(réalisations)</a:t>
                      </a:r>
                      <a:endParaRPr lang="fr-FR" sz="1800" b="1" i="0" u="none" strike="noStrike" dirty="0" smtClean="0">
                        <a:solidFill>
                          <a:srgbClr val="000000"/>
                        </a:solidFill>
                        <a:effectLst/>
                        <a:latin typeface="Calibri" panose="020F0502020204030204" pitchFamily="34" charset="0"/>
                      </a:endParaRPr>
                    </a:p>
                    <a:p>
                      <a:pPr algn="ctr" rtl="0" fontAlgn="ctr"/>
                      <a:endParaRPr lang="fr-FR" sz="1800" b="1" i="0" u="none" strike="noStrike" dirty="0">
                        <a:solidFill>
                          <a:srgbClr val="000000"/>
                        </a:solidFill>
                        <a:effectLst/>
                        <a:latin typeface="Calibri" panose="020F0502020204030204" pitchFamily="34" charset="0"/>
                      </a:endParaRPr>
                    </a:p>
                  </a:txBody>
                  <a:tcPr marL="6350" marR="6350" marT="6350" marB="0" anchor="ctr"/>
                </a:tc>
                <a:tc rowSpan="2">
                  <a:txBody>
                    <a:bodyPr/>
                    <a:lstStyle/>
                    <a:p>
                      <a:pPr algn="ctr" rtl="0" fontAlgn="ctr"/>
                      <a:r>
                        <a:rPr lang="fr-FR" sz="1800" b="1" u="none" strike="noStrike" dirty="0" smtClean="0">
                          <a:effectLst/>
                        </a:rPr>
                        <a:t>2020</a:t>
                      </a:r>
                    </a:p>
                    <a:p>
                      <a:pPr algn="ctr" rtl="0" fontAlgn="ctr"/>
                      <a:r>
                        <a:rPr lang="fr-FR" sz="1800" b="1" u="none" strike="noStrike" dirty="0" smtClean="0">
                          <a:effectLst/>
                        </a:rPr>
                        <a:t>(réalisations</a:t>
                      </a:r>
                      <a:endParaRPr lang="fr-FR" sz="1800" b="1" i="0" u="none" strike="noStrike" dirty="0">
                        <a:solidFill>
                          <a:srgbClr val="000000"/>
                        </a:solidFill>
                        <a:effectLst/>
                        <a:latin typeface="Calibri" panose="020F0502020204030204" pitchFamily="34" charset="0"/>
                      </a:endParaRPr>
                    </a:p>
                  </a:txBody>
                  <a:tcPr marL="6350" marR="6350" marT="6350" marB="0" anchor="ctr"/>
                </a:tc>
                <a:tc gridSpan="5">
                  <a:txBody>
                    <a:bodyPr/>
                    <a:lstStyle/>
                    <a:p>
                      <a:pPr algn="ctr" rtl="0" fontAlgn="ctr"/>
                      <a:r>
                        <a:rPr lang="fr-FR" sz="1800" b="1" u="none" strike="noStrike" dirty="0">
                          <a:effectLst/>
                        </a:rPr>
                        <a:t>Projection des couvertures vaccinales (%)</a:t>
                      </a:r>
                      <a:endParaRPr lang="fr-FR" sz="1800" b="1" i="0" u="none" strike="noStrike" dirty="0">
                        <a:solidFill>
                          <a:srgbClr val="000000"/>
                        </a:solidFill>
                        <a:effectLst/>
                        <a:latin typeface="Calibri" panose="020F0502020204030204" pitchFamily="34" charset="0"/>
                      </a:endParaRPr>
                    </a:p>
                  </a:txBody>
                  <a:tcPr marL="6350" marR="6350" marT="6350"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 xmlns:a16="http://schemas.microsoft.com/office/drawing/2014/main" val="10000"/>
                  </a:ext>
                </a:extLst>
              </a:tr>
              <a:tr h="939825">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rtl="0" fontAlgn="ctr"/>
                      <a:r>
                        <a:rPr lang="fr-FR" sz="1800" b="1" u="none" strike="noStrike" dirty="0" smtClean="0">
                          <a:effectLst/>
                        </a:rPr>
                        <a:t>2021 (réalisations)</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r>
                        <a:rPr lang="fr-FR" b="1" dirty="0" smtClean="0"/>
                        <a:t>2022 (Réalisations)</a:t>
                      </a:r>
                      <a:endParaRPr lang="fr-FR" b="1" dirty="0"/>
                    </a:p>
                  </a:txBody>
                  <a:tcPr marL="6350" marR="6350" marT="6350" marB="0" anchor="ctr"/>
                </a:tc>
                <a:tc>
                  <a:txBody>
                    <a:bodyPr/>
                    <a:lstStyle/>
                    <a:p>
                      <a:pPr algn="ctr" rtl="0" fontAlgn="ctr"/>
                      <a:r>
                        <a:rPr lang="fr-FR" sz="1800" b="1" u="none" strike="noStrike" dirty="0" smtClean="0">
                          <a:solidFill>
                            <a:srgbClr val="FF0000"/>
                          </a:solidFill>
                          <a:effectLst/>
                        </a:rPr>
                        <a:t>Cibles 2023</a:t>
                      </a:r>
                      <a:endParaRPr lang="fr-FR" sz="1800" b="1" i="0" u="none" strike="noStrike" dirty="0">
                        <a:solidFill>
                          <a:srgbClr val="FF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smtClean="0">
                          <a:solidFill>
                            <a:srgbClr val="00B0F0"/>
                          </a:solidFill>
                          <a:effectLst/>
                        </a:rPr>
                        <a:t>2023 </a:t>
                      </a:r>
                      <a:r>
                        <a:rPr lang="fr-FR" sz="1800" b="0" u="none" strike="noStrike" dirty="0" smtClean="0">
                          <a:solidFill>
                            <a:srgbClr val="00B0F0"/>
                          </a:solidFill>
                          <a:effectLst/>
                        </a:rPr>
                        <a:t>Janvier Résultats </a:t>
                      </a:r>
                      <a:endParaRPr lang="fr-FR" sz="1800" b="0" i="0" u="none" strike="noStrike" dirty="0">
                        <a:solidFill>
                          <a:srgbClr val="00B0F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smtClean="0">
                          <a:effectLst/>
                        </a:rPr>
                        <a:t>2024 (Projections cibles)</a:t>
                      </a:r>
                      <a:endParaRPr lang="fr-FR" sz="18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 xmlns:a16="http://schemas.microsoft.com/office/drawing/2014/main" val="10001"/>
                  </a:ext>
                </a:extLst>
              </a:tr>
              <a:tr h="318073">
                <a:tc>
                  <a:txBody>
                    <a:bodyPr/>
                    <a:lstStyle/>
                    <a:p>
                      <a:pPr algn="l" rtl="0" fontAlgn="ctr"/>
                      <a:r>
                        <a:rPr lang="fr-FR" sz="1800" b="1" u="none" strike="noStrike">
                          <a:effectLst/>
                        </a:rPr>
                        <a:t>BCG</a:t>
                      </a:r>
                      <a:endParaRPr lang="fr-FR" sz="1800" b="1"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82</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83</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85</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b"/>
                      <a:r>
                        <a:rPr lang="fr-FR" sz="1800" b="1" i="0" u="none" strike="noStrike" dirty="0" smtClean="0">
                          <a:solidFill>
                            <a:srgbClr val="000000"/>
                          </a:solidFill>
                          <a:effectLst/>
                          <a:latin typeface="Arial" panose="020B0604020202020204" pitchFamily="34" charset="0"/>
                        </a:rPr>
                        <a:t>73</a:t>
                      </a:r>
                      <a:endParaRPr lang="fr-FR" sz="18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rtl="0" fontAlgn="ctr"/>
                      <a:r>
                        <a:rPr lang="fr-FR" sz="1800" b="1" i="0" u="none" strike="noStrike" dirty="0" smtClean="0">
                          <a:solidFill>
                            <a:schemeClr val="tx1"/>
                          </a:solidFill>
                          <a:effectLst/>
                          <a:latin typeface="Calibri" panose="020F0502020204030204" pitchFamily="34" charset="0"/>
                        </a:rPr>
                        <a:t>71</a:t>
                      </a:r>
                      <a:endParaRPr lang="fr-FR" sz="1800" b="1" i="0" u="none" strike="noStrike" dirty="0">
                        <a:solidFill>
                          <a:schemeClr val="tx1"/>
                        </a:solidFill>
                        <a:effectLst/>
                        <a:latin typeface="Calibri" panose="020F0502020204030204" pitchFamily="34" charset="0"/>
                      </a:endParaRPr>
                    </a:p>
                  </a:txBody>
                  <a:tcPr marL="6350" marR="6350" marT="6350" marB="0" anchor="ctr"/>
                </a:tc>
                <a:tc>
                  <a:txBody>
                    <a:bodyPr/>
                    <a:lstStyle/>
                    <a:p>
                      <a:pPr algn="ctr" rtl="0" fontAlgn="ctr"/>
                      <a:r>
                        <a:rPr lang="fr-FR" sz="1600" b="1" i="0" u="none" strike="noStrike" dirty="0" smtClean="0">
                          <a:solidFill>
                            <a:srgbClr val="FF0000"/>
                          </a:solidFill>
                          <a:effectLst/>
                          <a:latin typeface="Calibri" panose="020F0502020204030204" pitchFamily="34" charset="0"/>
                        </a:rPr>
                        <a:t>96</a:t>
                      </a:r>
                      <a:endParaRPr lang="fr-FR" sz="1600" b="1" i="0" u="none" strike="noStrike" dirty="0">
                        <a:solidFill>
                          <a:srgbClr val="FF0000"/>
                        </a:solidFill>
                        <a:effectLst/>
                        <a:latin typeface="Calibri" panose="020F0502020204030204" pitchFamily="34" charset="0"/>
                      </a:endParaRPr>
                    </a:p>
                  </a:txBody>
                  <a:tcPr marL="7506" marR="7506" marT="7506" marB="0" anchor="ctr"/>
                </a:tc>
                <a:tc>
                  <a:txBody>
                    <a:bodyPr/>
                    <a:lstStyle/>
                    <a:p>
                      <a:pPr algn="ctr" rtl="0" fontAlgn="ctr"/>
                      <a:r>
                        <a:rPr lang="fr-FR" sz="1800" b="1" i="0" u="none" strike="noStrike" dirty="0" smtClean="0">
                          <a:solidFill>
                            <a:srgbClr val="00B0F0"/>
                          </a:solidFill>
                          <a:effectLst/>
                          <a:latin typeface="Calibri" panose="020F0502020204030204" pitchFamily="34" charset="0"/>
                        </a:rPr>
                        <a:t>68</a:t>
                      </a:r>
                      <a:endParaRPr lang="fr-FR" sz="1800" b="1" i="0" u="none" strike="noStrike" dirty="0">
                        <a:solidFill>
                          <a:srgbClr val="00B0F0"/>
                        </a:solidFill>
                        <a:effectLst/>
                        <a:latin typeface="Calibri" panose="020F0502020204030204" pitchFamily="34" charset="0"/>
                      </a:endParaRPr>
                    </a:p>
                  </a:txBody>
                  <a:tcPr marL="6350" marR="6350" marT="6350" marB="0" anchor="ctr"/>
                </a:tc>
                <a:tc>
                  <a:txBody>
                    <a:bodyPr/>
                    <a:lstStyle/>
                    <a:p>
                      <a:pPr algn="ctr" rtl="0" fontAlgn="ctr"/>
                      <a:r>
                        <a:rPr lang="fr-FR" sz="1800" b="1" i="0" u="none" strike="noStrike" dirty="0" smtClean="0">
                          <a:solidFill>
                            <a:srgbClr val="000000"/>
                          </a:solidFill>
                          <a:effectLst/>
                          <a:latin typeface="Calibri" panose="020F0502020204030204" pitchFamily="34" charset="0"/>
                        </a:rPr>
                        <a:t>97</a:t>
                      </a:r>
                      <a:endParaRPr lang="fr-FR" sz="18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 xmlns:a16="http://schemas.microsoft.com/office/drawing/2014/main" val="10002"/>
                  </a:ext>
                </a:extLst>
              </a:tr>
              <a:tr h="390058">
                <a:tc>
                  <a:txBody>
                    <a:bodyPr/>
                    <a:lstStyle/>
                    <a:p>
                      <a:pPr algn="l" rtl="0" fontAlgn="ctr"/>
                      <a:r>
                        <a:rPr lang="fr-FR" sz="1800" b="1" u="none" strike="noStrike">
                          <a:effectLst/>
                        </a:rPr>
                        <a:t>Penta1</a:t>
                      </a:r>
                      <a:endParaRPr lang="fr-FR" sz="1800" b="1"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a:effectLst/>
                        </a:rPr>
                        <a:t>99</a:t>
                      </a:r>
                      <a:endParaRPr lang="fr-FR" sz="1800" b="1"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99</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99</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b"/>
                      <a:r>
                        <a:rPr lang="fr-FR" sz="1800" b="1" i="0" u="none" strike="noStrike" dirty="0" smtClean="0">
                          <a:solidFill>
                            <a:srgbClr val="000000"/>
                          </a:solidFill>
                          <a:effectLst/>
                          <a:latin typeface="Arial" panose="020B0604020202020204" pitchFamily="34" charset="0"/>
                        </a:rPr>
                        <a:t>90</a:t>
                      </a:r>
                      <a:endParaRPr lang="fr-FR" sz="18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rtl="0" fontAlgn="ctr"/>
                      <a:r>
                        <a:rPr lang="fr-FR" sz="1800" b="1" i="0" u="none" strike="noStrike" dirty="0" smtClean="0">
                          <a:solidFill>
                            <a:schemeClr val="tx1"/>
                          </a:solidFill>
                          <a:effectLst/>
                          <a:latin typeface="Calibri" panose="020F0502020204030204" pitchFamily="34" charset="0"/>
                        </a:rPr>
                        <a:t>90</a:t>
                      </a:r>
                      <a:endParaRPr lang="fr-FR" sz="1800" b="1" i="0" u="none" strike="noStrike" dirty="0">
                        <a:solidFill>
                          <a:schemeClr val="tx1"/>
                        </a:solidFill>
                        <a:effectLst/>
                        <a:latin typeface="Calibri" panose="020F0502020204030204" pitchFamily="34" charset="0"/>
                      </a:endParaRPr>
                    </a:p>
                  </a:txBody>
                  <a:tcPr marL="6350" marR="6350" marT="6350" marB="0" anchor="ctr"/>
                </a:tc>
                <a:tc>
                  <a:txBody>
                    <a:bodyPr/>
                    <a:lstStyle/>
                    <a:p>
                      <a:pPr algn="ctr" rtl="0" fontAlgn="ctr"/>
                      <a:r>
                        <a:rPr lang="fr-FR" sz="1600" b="1" i="0" u="none" strike="noStrike" dirty="0" smtClean="0">
                          <a:solidFill>
                            <a:srgbClr val="FF0000"/>
                          </a:solidFill>
                          <a:effectLst/>
                          <a:latin typeface="Calibri" panose="020F0502020204030204" pitchFamily="34" charset="0"/>
                        </a:rPr>
                        <a:t>95</a:t>
                      </a:r>
                      <a:endParaRPr lang="fr-FR" sz="1600" b="1" i="0" u="none" strike="noStrike" dirty="0">
                        <a:solidFill>
                          <a:srgbClr val="FF0000"/>
                        </a:solidFill>
                        <a:effectLst/>
                        <a:latin typeface="Calibri" panose="020F0502020204030204" pitchFamily="34" charset="0"/>
                      </a:endParaRPr>
                    </a:p>
                  </a:txBody>
                  <a:tcPr marL="7506" marR="7506" marT="7506" marB="0" anchor="ctr"/>
                </a:tc>
                <a:tc>
                  <a:txBody>
                    <a:bodyPr/>
                    <a:lstStyle/>
                    <a:p>
                      <a:pPr algn="ctr" rtl="0" fontAlgn="ctr"/>
                      <a:r>
                        <a:rPr lang="fr-FR" sz="1800" b="1" i="0" u="none" strike="noStrike" dirty="0" smtClean="0">
                          <a:solidFill>
                            <a:srgbClr val="00B0F0"/>
                          </a:solidFill>
                          <a:effectLst/>
                          <a:latin typeface="Calibri" panose="020F0502020204030204" pitchFamily="34" charset="0"/>
                        </a:rPr>
                        <a:t>84</a:t>
                      </a:r>
                      <a:endParaRPr lang="fr-FR" sz="1800" b="1" i="0" u="none" strike="noStrike" dirty="0">
                        <a:solidFill>
                          <a:srgbClr val="00B0F0"/>
                        </a:solidFill>
                        <a:effectLst/>
                        <a:latin typeface="Calibri" panose="020F0502020204030204" pitchFamily="34" charset="0"/>
                      </a:endParaRPr>
                    </a:p>
                  </a:txBody>
                  <a:tcPr marL="6350" marR="6350" marT="6350" marB="0" anchor="ctr"/>
                </a:tc>
                <a:tc>
                  <a:txBody>
                    <a:bodyPr/>
                    <a:lstStyle/>
                    <a:p>
                      <a:pPr algn="ctr" rtl="0" fontAlgn="ctr"/>
                      <a:r>
                        <a:rPr lang="fr-FR" sz="1800" b="1" i="0" u="none" strike="noStrike" dirty="0" smtClean="0">
                          <a:solidFill>
                            <a:srgbClr val="000000"/>
                          </a:solidFill>
                          <a:effectLst/>
                          <a:latin typeface="Calibri" panose="020F0502020204030204" pitchFamily="34" charset="0"/>
                        </a:rPr>
                        <a:t>96</a:t>
                      </a:r>
                      <a:endParaRPr lang="fr-FR" sz="18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 xmlns:a16="http://schemas.microsoft.com/office/drawing/2014/main" val="10003"/>
                  </a:ext>
                </a:extLst>
              </a:tr>
              <a:tr h="318073">
                <a:tc>
                  <a:txBody>
                    <a:bodyPr/>
                    <a:lstStyle/>
                    <a:p>
                      <a:pPr algn="l" rtl="0" fontAlgn="ctr"/>
                      <a:r>
                        <a:rPr lang="fr-FR" sz="1800" b="1" u="none" strike="noStrike">
                          <a:effectLst/>
                        </a:rPr>
                        <a:t>Penta3</a:t>
                      </a:r>
                      <a:endParaRPr lang="fr-FR" sz="1800" b="1"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a:effectLst/>
                        </a:rPr>
                        <a:t>91</a:t>
                      </a:r>
                      <a:endParaRPr lang="fr-FR" sz="1800" b="1"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92</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93</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b"/>
                      <a:r>
                        <a:rPr lang="fr-FR" sz="1800" b="1" i="0" u="none" strike="noStrike" dirty="0" smtClean="0">
                          <a:solidFill>
                            <a:srgbClr val="000000"/>
                          </a:solidFill>
                          <a:effectLst/>
                          <a:latin typeface="Arial" panose="020B0604020202020204" pitchFamily="34" charset="0"/>
                        </a:rPr>
                        <a:t>87</a:t>
                      </a:r>
                      <a:endParaRPr lang="fr-FR" sz="18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rtl="0" fontAlgn="ctr"/>
                      <a:r>
                        <a:rPr lang="fr-FR" sz="1800" b="1" i="0" u="none" strike="noStrike" dirty="0" smtClean="0">
                          <a:solidFill>
                            <a:schemeClr val="tx1"/>
                          </a:solidFill>
                          <a:effectLst/>
                          <a:latin typeface="Calibri" panose="020F0502020204030204" pitchFamily="34" charset="0"/>
                        </a:rPr>
                        <a:t>86</a:t>
                      </a:r>
                      <a:endParaRPr lang="fr-FR" sz="1800" b="1" i="0" u="none" strike="noStrike" dirty="0">
                        <a:solidFill>
                          <a:schemeClr val="tx1"/>
                        </a:solidFill>
                        <a:effectLst/>
                        <a:latin typeface="Calibri" panose="020F0502020204030204" pitchFamily="34" charset="0"/>
                      </a:endParaRPr>
                    </a:p>
                  </a:txBody>
                  <a:tcPr marL="6350" marR="6350" marT="6350" marB="0" anchor="ctr"/>
                </a:tc>
                <a:tc>
                  <a:txBody>
                    <a:bodyPr/>
                    <a:lstStyle/>
                    <a:p>
                      <a:pPr algn="ctr" rtl="0" fontAlgn="ctr"/>
                      <a:r>
                        <a:rPr lang="fr-FR" sz="1600" b="1" i="0" u="none" strike="noStrike" dirty="0" smtClean="0">
                          <a:solidFill>
                            <a:srgbClr val="FF0000"/>
                          </a:solidFill>
                          <a:effectLst/>
                          <a:latin typeface="Calibri" panose="020F0502020204030204" pitchFamily="34" charset="0"/>
                        </a:rPr>
                        <a:t>93</a:t>
                      </a:r>
                      <a:endParaRPr lang="fr-FR" sz="1600" b="1" i="0" u="none" strike="noStrike" dirty="0">
                        <a:solidFill>
                          <a:srgbClr val="FF0000"/>
                        </a:solidFill>
                        <a:effectLst/>
                        <a:latin typeface="Calibri" panose="020F0502020204030204" pitchFamily="34" charset="0"/>
                      </a:endParaRPr>
                    </a:p>
                  </a:txBody>
                  <a:tcPr marL="7506" marR="7506" marT="7506" marB="0" anchor="ctr"/>
                </a:tc>
                <a:tc>
                  <a:txBody>
                    <a:bodyPr/>
                    <a:lstStyle/>
                    <a:p>
                      <a:pPr algn="ctr" rtl="0" fontAlgn="ctr"/>
                      <a:r>
                        <a:rPr lang="fr-FR" sz="1800" b="1" i="0" u="none" strike="noStrike" dirty="0" smtClean="0">
                          <a:solidFill>
                            <a:srgbClr val="00B0F0"/>
                          </a:solidFill>
                          <a:effectLst/>
                          <a:latin typeface="Calibri" panose="020F0502020204030204" pitchFamily="34" charset="0"/>
                        </a:rPr>
                        <a:t>84</a:t>
                      </a:r>
                      <a:endParaRPr lang="fr-FR" sz="1800" b="1" i="0" u="none" strike="noStrike" dirty="0">
                        <a:solidFill>
                          <a:srgbClr val="00B0F0"/>
                        </a:solidFill>
                        <a:effectLst/>
                        <a:latin typeface="Calibri" panose="020F0502020204030204" pitchFamily="34" charset="0"/>
                      </a:endParaRPr>
                    </a:p>
                  </a:txBody>
                  <a:tcPr marL="6350" marR="6350" marT="6350" marB="0" anchor="ctr"/>
                </a:tc>
                <a:tc>
                  <a:txBody>
                    <a:bodyPr/>
                    <a:lstStyle/>
                    <a:p>
                      <a:pPr algn="ctr" rtl="0" fontAlgn="ctr"/>
                      <a:r>
                        <a:rPr lang="fr-FR" sz="1800" b="1" i="0" u="none" strike="noStrike" dirty="0" smtClean="0">
                          <a:solidFill>
                            <a:srgbClr val="000000"/>
                          </a:solidFill>
                          <a:effectLst/>
                          <a:latin typeface="Calibri" panose="020F0502020204030204" pitchFamily="34" charset="0"/>
                        </a:rPr>
                        <a:t>94</a:t>
                      </a:r>
                      <a:endParaRPr lang="fr-FR" sz="18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 xmlns:a16="http://schemas.microsoft.com/office/drawing/2014/main" val="10004"/>
                  </a:ext>
                </a:extLst>
              </a:tr>
              <a:tr h="318073">
                <a:tc>
                  <a:txBody>
                    <a:bodyPr/>
                    <a:lstStyle/>
                    <a:p>
                      <a:pPr algn="l" rtl="0" fontAlgn="ctr"/>
                      <a:r>
                        <a:rPr lang="fr-FR" sz="1800" b="1" u="none" strike="noStrike">
                          <a:effectLst/>
                        </a:rPr>
                        <a:t>VPO1</a:t>
                      </a:r>
                      <a:endParaRPr lang="fr-FR" sz="1800" b="1"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a:effectLst/>
                        </a:rPr>
                        <a:t>99</a:t>
                      </a:r>
                      <a:endParaRPr lang="fr-FR" sz="1800" b="1"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99</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99</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b"/>
                      <a:r>
                        <a:rPr lang="fr-FR" sz="1800" b="1" i="0" u="none" strike="noStrike" dirty="0" smtClean="0">
                          <a:solidFill>
                            <a:srgbClr val="000000"/>
                          </a:solidFill>
                          <a:effectLst/>
                          <a:latin typeface="Arial" panose="020B0604020202020204" pitchFamily="34" charset="0"/>
                        </a:rPr>
                        <a:t>90</a:t>
                      </a:r>
                      <a:endParaRPr lang="fr-FR" sz="18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rtl="0" fontAlgn="ctr"/>
                      <a:r>
                        <a:rPr lang="fr-FR" sz="1800" b="1" i="0" u="none" strike="noStrike" dirty="0" smtClean="0">
                          <a:solidFill>
                            <a:schemeClr val="tx1"/>
                          </a:solidFill>
                          <a:effectLst/>
                          <a:latin typeface="Calibri" panose="020F0502020204030204" pitchFamily="34" charset="0"/>
                        </a:rPr>
                        <a:t>90</a:t>
                      </a:r>
                      <a:endParaRPr lang="fr-FR" sz="1800" b="1" i="0" u="none" strike="noStrike" dirty="0">
                        <a:solidFill>
                          <a:schemeClr val="tx1"/>
                        </a:solidFill>
                        <a:effectLst/>
                        <a:latin typeface="Calibri" panose="020F0502020204030204" pitchFamily="34" charset="0"/>
                      </a:endParaRPr>
                    </a:p>
                  </a:txBody>
                  <a:tcPr marL="6350" marR="6350" marT="6350" marB="0" anchor="ctr"/>
                </a:tc>
                <a:tc>
                  <a:txBody>
                    <a:bodyPr/>
                    <a:lstStyle/>
                    <a:p>
                      <a:pPr algn="ctr" rtl="0" fontAlgn="ctr"/>
                      <a:r>
                        <a:rPr lang="fr-FR" sz="1600" b="1" i="0" u="none" strike="noStrike" dirty="0" smtClean="0">
                          <a:solidFill>
                            <a:srgbClr val="FF0000"/>
                          </a:solidFill>
                          <a:effectLst/>
                          <a:latin typeface="Calibri" panose="020F0502020204030204" pitchFamily="34" charset="0"/>
                        </a:rPr>
                        <a:t>95</a:t>
                      </a:r>
                      <a:endParaRPr lang="fr-FR" sz="1600" b="1" i="0" u="none" strike="noStrike" dirty="0">
                        <a:solidFill>
                          <a:srgbClr val="FF0000"/>
                        </a:solidFill>
                        <a:effectLst/>
                        <a:latin typeface="Calibri" panose="020F0502020204030204" pitchFamily="34" charset="0"/>
                      </a:endParaRPr>
                    </a:p>
                  </a:txBody>
                  <a:tcPr marL="7506" marR="7506" marT="7506" marB="0" anchor="ctr"/>
                </a:tc>
                <a:tc>
                  <a:txBody>
                    <a:bodyPr/>
                    <a:lstStyle/>
                    <a:p>
                      <a:pPr algn="ctr" rtl="0" fontAlgn="ctr"/>
                      <a:r>
                        <a:rPr lang="fr-FR" sz="1800" b="1" i="0" u="none" strike="noStrike" dirty="0" smtClean="0">
                          <a:solidFill>
                            <a:srgbClr val="00B0F0"/>
                          </a:solidFill>
                          <a:effectLst/>
                          <a:latin typeface="Calibri" panose="020F0502020204030204" pitchFamily="34" charset="0"/>
                        </a:rPr>
                        <a:t>84</a:t>
                      </a:r>
                      <a:endParaRPr lang="fr-FR" sz="1800" b="1" i="0" u="none" strike="noStrike" dirty="0">
                        <a:solidFill>
                          <a:srgbClr val="00B0F0"/>
                        </a:solidFill>
                        <a:effectLst/>
                        <a:latin typeface="Calibri" panose="020F0502020204030204" pitchFamily="34" charset="0"/>
                      </a:endParaRPr>
                    </a:p>
                  </a:txBody>
                  <a:tcPr marL="6350" marR="6350" marT="6350" marB="0" anchor="ctr"/>
                </a:tc>
                <a:tc>
                  <a:txBody>
                    <a:bodyPr/>
                    <a:lstStyle/>
                    <a:p>
                      <a:pPr algn="ctr" rtl="0" fontAlgn="ctr"/>
                      <a:r>
                        <a:rPr lang="fr-FR" sz="1800" b="1" i="0" u="none" strike="noStrike" dirty="0" smtClean="0">
                          <a:solidFill>
                            <a:srgbClr val="000000"/>
                          </a:solidFill>
                          <a:effectLst/>
                          <a:latin typeface="Calibri" panose="020F0502020204030204" pitchFamily="34" charset="0"/>
                        </a:rPr>
                        <a:t>96</a:t>
                      </a:r>
                      <a:endParaRPr lang="fr-FR" sz="18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 xmlns:a16="http://schemas.microsoft.com/office/drawing/2014/main" val="10005"/>
                  </a:ext>
                </a:extLst>
              </a:tr>
              <a:tr h="401281">
                <a:tc>
                  <a:txBody>
                    <a:bodyPr/>
                    <a:lstStyle/>
                    <a:p>
                      <a:pPr algn="l" rtl="0" fontAlgn="ctr"/>
                      <a:r>
                        <a:rPr lang="fr-FR" sz="1800" b="1" u="none" strike="noStrike">
                          <a:effectLst/>
                        </a:rPr>
                        <a:t>VPO3</a:t>
                      </a:r>
                      <a:endParaRPr lang="fr-FR" sz="1800" b="1"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a:effectLst/>
                        </a:rPr>
                        <a:t>91</a:t>
                      </a:r>
                      <a:endParaRPr lang="fr-FR" sz="1800" b="1"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92</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93</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b"/>
                      <a:r>
                        <a:rPr lang="fr-FR" sz="1800" b="1" i="0" u="none" strike="noStrike" dirty="0" smtClean="0">
                          <a:solidFill>
                            <a:srgbClr val="000000"/>
                          </a:solidFill>
                          <a:effectLst/>
                          <a:latin typeface="Arial" panose="020B0604020202020204" pitchFamily="34" charset="0"/>
                        </a:rPr>
                        <a:t>88</a:t>
                      </a:r>
                      <a:endParaRPr lang="fr-FR" sz="18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rtl="0" fontAlgn="ctr"/>
                      <a:r>
                        <a:rPr lang="fr-FR" sz="1800" b="1" i="0" u="none" strike="noStrike" dirty="0" smtClean="0">
                          <a:solidFill>
                            <a:schemeClr val="tx1"/>
                          </a:solidFill>
                          <a:effectLst/>
                          <a:latin typeface="Calibri" panose="020F0502020204030204" pitchFamily="34" charset="0"/>
                        </a:rPr>
                        <a:t>86</a:t>
                      </a:r>
                      <a:endParaRPr lang="fr-FR" sz="1800" b="1" i="0" u="none" strike="noStrike" dirty="0">
                        <a:solidFill>
                          <a:schemeClr val="tx1"/>
                        </a:solidFill>
                        <a:effectLst/>
                        <a:latin typeface="Calibri" panose="020F0502020204030204" pitchFamily="34" charset="0"/>
                      </a:endParaRPr>
                    </a:p>
                  </a:txBody>
                  <a:tcPr marL="6350" marR="6350" marT="6350" marB="0" anchor="ctr"/>
                </a:tc>
                <a:tc>
                  <a:txBody>
                    <a:bodyPr/>
                    <a:lstStyle/>
                    <a:p>
                      <a:pPr algn="ctr" rtl="0" fontAlgn="ctr"/>
                      <a:r>
                        <a:rPr lang="fr-FR" sz="1600" b="1" i="1" u="none" strike="noStrike" dirty="0" smtClean="0">
                          <a:solidFill>
                            <a:srgbClr val="FF0000"/>
                          </a:solidFill>
                          <a:effectLst/>
                          <a:latin typeface="Calibri" panose="020F0502020204030204" pitchFamily="34" charset="0"/>
                        </a:rPr>
                        <a:t>93</a:t>
                      </a:r>
                      <a:endParaRPr lang="fr-FR" sz="1600" b="1" i="1" u="none" strike="noStrike" dirty="0">
                        <a:solidFill>
                          <a:srgbClr val="FF0000"/>
                        </a:solidFill>
                        <a:effectLst/>
                        <a:latin typeface="Calibri" panose="020F0502020204030204" pitchFamily="34" charset="0"/>
                      </a:endParaRPr>
                    </a:p>
                  </a:txBody>
                  <a:tcPr marL="7506" marR="7506" marT="7506" marB="0" anchor="ctr"/>
                </a:tc>
                <a:tc>
                  <a:txBody>
                    <a:bodyPr/>
                    <a:lstStyle/>
                    <a:p>
                      <a:pPr algn="ctr" rtl="0" fontAlgn="ctr"/>
                      <a:r>
                        <a:rPr lang="fr-FR" sz="1800" b="1" i="0" u="none" strike="noStrike" dirty="0" smtClean="0">
                          <a:solidFill>
                            <a:srgbClr val="00B0F0"/>
                          </a:solidFill>
                          <a:effectLst/>
                          <a:latin typeface="Calibri" panose="020F0502020204030204" pitchFamily="34" charset="0"/>
                        </a:rPr>
                        <a:t>84</a:t>
                      </a:r>
                      <a:endParaRPr lang="fr-FR" sz="1800" b="1" i="0" u="none" strike="noStrike" dirty="0">
                        <a:solidFill>
                          <a:srgbClr val="00B0F0"/>
                        </a:solidFill>
                        <a:effectLst/>
                        <a:latin typeface="Calibri" panose="020F0502020204030204" pitchFamily="34" charset="0"/>
                      </a:endParaRPr>
                    </a:p>
                  </a:txBody>
                  <a:tcPr marL="6350" marR="6350" marT="6350" marB="0" anchor="ctr"/>
                </a:tc>
                <a:tc>
                  <a:txBody>
                    <a:bodyPr/>
                    <a:lstStyle/>
                    <a:p>
                      <a:pPr algn="ctr" rtl="0" fontAlgn="ctr"/>
                      <a:r>
                        <a:rPr lang="fr-FR" sz="1800" b="1" i="0" u="none" strike="noStrike" dirty="0" smtClean="0">
                          <a:solidFill>
                            <a:srgbClr val="000000"/>
                          </a:solidFill>
                          <a:effectLst/>
                          <a:latin typeface="Calibri" panose="020F0502020204030204" pitchFamily="34" charset="0"/>
                        </a:rPr>
                        <a:t>94</a:t>
                      </a:r>
                      <a:endParaRPr lang="fr-FR" sz="18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 xmlns:a16="http://schemas.microsoft.com/office/drawing/2014/main" val="10006"/>
                  </a:ext>
                </a:extLst>
              </a:tr>
              <a:tr h="318073">
                <a:tc>
                  <a:txBody>
                    <a:bodyPr/>
                    <a:lstStyle/>
                    <a:p>
                      <a:pPr algn="l" rtl="0" fontAlgn="ctr"/>
                      <a:r>
                        <a:rPr lang="fr-FR" sz="1800" b="1" u="none" strike="noStrike">
                          <a:effectLst/>
                        </a:rPr>
                        <a:t>VPI</a:t>
                      </a:r>
                      <a:endParaRPr lang="fr-FR" sz="1800" b="1"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a:effectLst/>
                        </a:rPr>
                        <a:t>49</a:t>
                      </a:r>
                      <a:endParaRPr lang="fr-FR" sz="1800" b="1"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92</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93</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b"/>
                      <a:r>
                        <a:rPr lang="fr-FR" sz="1800" b="1" i="0" u="none" strike="noStrike" dirty="0" smtClean="0">
                          <a:solidFill>
                            <a:srgbClr val="000000"/>
                          </a:solidFill>
                          <a:effectLst/>
                          <a:latin typeface="Arial" panose="020B0604020202020204" pitchFamily="34" charset="0"/>
                        </a:rPr>
                        <a:t>88</a:t>
                      </a:r>
                      <a:endParaRPr lang="fr-FR" sz="18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rtl="0" fontAlgn="ctr"/>
                      <a:r>
                        <a:rPr lang="fr-FR" sz="1800" b="1" i="0" u="none" strike="noStrike" dirty="0" smtClean="0">
                          <a:solidFill>
                            <a:schemeClr val="tx1"/>
                          </a:solidFill>
                          <a:effectLst/>
                          <a:latin typeface="Calibri" panose="020F0502020204030204" pitchFamily="34" charset="0"/>
                        </a:rPr>
                        <a:t>86</a:t>
                      </a:r>
                      <a:endParaRPr lang="fr-FR" sz="1800" b="1" i="0" u="none" strike="noStrike" dirty="0">
                        <a:solidFill>
                          <a:schemeClr val="tx1"/>
                        </a:solidFill>
                        <a:effectLst/>
                        <a:latin typeface="Calibri" panose="020F0502020204030204" pitchFamily="34" charset="0"/>
                      </a:endParaRPr>
                    </a:p>
                  </a:txBody>
                  <a:tcPr marL="6350" marR="6350" marT="6350" marB="0" anchor="ctr"/>
                </a:tc>
                <a:tc>
                  <a:txBody>
                    <a:bodyPr/>
                    <a:lstStyle/>
                    <a:p>
                      <a:pPr algn="ctr" rtl="0" fontAlgn="ctr"/>
                      <a:r>
                        <a:rPr lang="fr-FR" sz="1600" b="1" i="0" u="none" strike="noStrike" dirty="0" smtClean="0">
                          <a:solidFill>
                            <a:srgbClr val="FF0000"/>
                          </a:solidFill>
                          <a:effectLst/>
                          <a:latin typeface="Calibri" panose="020F0502020204030204" pitchFamily="34" charset="0"/>
                        </a:rPr>
                        <a:t>93</a:t>
                      </a:r>
                      <a:endParaRPr lang="fr-FR" sz="1600" b="1" i="0" u="none" strike="noStrike" dirty="0">
                        <a:solidFill>
                          <a:srgbClr val="FF0000"/>
                        </a:solidFill>
                        <a:effectLst/>
                        <a:latin typeface="Calibri" panose="020F0502020204030204" pitchFamily="34" charset="0"/>
                      </a:endParaRPr>
                    </a:p>
                  </a:txBody>
                  <a:tcPr marL="7506" marR="7506" marT="7506" marB="0" anchor="ctr"/>
                </a:tc>
                <a:tc>
                  <a:txBody>
                    <a:bodyPr/>
                    <a:lstStyle/>
                    <a:p>
                      <a:pPr algn="ctr" rtl="0" fontAlgn="ctr"/>
                      <a:r>
                        <a:rPr lang="fr-FR" sz="1800" b="1" i="0" u="none" strike="noStrike" dirty="0" smtClean="0">
                          <a:solidFill>
                            <a:srgbClr val="00B0F0"/>
                          </a:solidFill>
                          <a:effectLst/>
                          <a:latin typeface="Calibri" panose="020F0502020204030204" pitchFamily="34" charset="0"/>
                        </a:rPr>
                        <a:t>84</a:t>
                      </a:r>
                      <a:endParaRPr lang="fr-FR" sz="1800" b="1" i="0" u="none" strike="noStrike" dirty="0">
                        <a:solidFill>
                          <a:srgbClr val="00B0F0"/>
                        </a:solidFill>
                        <a:effectLst/>
                        <a:latin typeface="Calibri" panose="020F0502020204030204" pitchFamily="34" charset="0"/>
                      </a:endParaRPr>
                    </a:p>
                  </a:txBody>
                  <a:tcPr marL="6350" marR="6350" marT="6350" marB="0" anchor="ctr"/>
                </a:tc>
                <a:tc>
                  <a:txBody>
                    <a:bodyPr/>
                    <a:lstStyle/>
                    <a:p>
                      <a:pPr algn="ctr" rtl="0" fontAlgn="ctr"/>
                      <a:r>
                        <a:rPr lang="fr-FR" sz="1800" b="1" i="0" u="none" strike="noStrike" dirty="0" smtClean="0">
                          <a:solidFill>
                            <a:srgbClr val="000000"/>
                          </a:solidFill>
                          <a:effectLst/>
                          <a:latin typeface="Calibri" panose="020F0502020204030204" pitchFamily="34" charset="0"/>
                        </a:rPr>
                        <a:t>94</a:t>
                      </a:r>
                      <a:endParaRPr lang="fr-FR" sz="18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 xmlns:a16="http://schemas.microsoft.com/office/drawing/2014/main" val="10007"/>
                  </a:ext>
                </a:extLst>
              </a:tr>
              <a:tr h="318073">
                <a:tc>
                  <a:txBody>
                    <a:bodyPr/>
                    <a:lstStyle/>
                    <a:p>
                      <a:pPr algn="l" rtl="0" fontAlgn="ctr"/>
                      <a:r>
                        <a:rPr lang="fr-FR" sz="1800" b="1" u="none" strike="noStrike">
                          <a:effectLst/>
                        </a:rPr>
                        <a:t>PCV13 I</a:t>
                      </a:r>
                      <a:endParaRPr lang="fr-FR" sz="1800" b="1"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a:effectLst/>
                        </a:rPr>
                        <a:t>99</a:t>
                      </a:r>
                      <a:endParaRPr lang="fr-FR" sz="1800" b="1"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99</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99</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b"/>
                      <a:r>
                        <a:rPr lang="fr-FR" sz="1800" b="1" i="0" u="none" strike="noStrike" dirty="0" smtClean="0">
                          <a:solidFill>
                            <a:srgbClr val="000000"/>
                          </a:solidFill>
                          <a:effectLst/>
                          <a:latin typeface="Arial" panose="020B0604020202020204" pitchFamily="34" charset="0"/>
                        </a:rPr>
                        <a:t>90</a:t>
                      </a:r>
                      <a:endParaRPr lang="fr-FR" sz="18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rtl="0" fontAlgn="ctr"/>
                      <a:r>
                        <a:rPr lang="fr-FR" sz="1800" b="1" i="0" u="none" strike="noStrike" dirty="0" smtClean="0">
                          <a:solidFill>
                            <a:schemeClr val="tx1"/>
                          </a:solidFill>
                          <a:effectLst/>
                          <a:latin typeface="Calibri" panose="020F0502020204030204" pitchFamily="34" charset="0"/>
                        </a:rPr>
                        <a:t>90</a:t>
                      </a:r>
                      <a:endParaRPr lang="fr-FR" sz="1800" b="1" i="0" u="none" strike="noStrike" dirty="0">
                        <a:solidFill>
                          <a:schemeClr val="tx1"/>
                        </a:solidFill>
                        <a:effectLst/>
                        <a:latin typeface="Calibri" panose="020F0502020204030204" pitchFamily="34" charset="0"/>
                      </a:endParaRPr>
                    </a:p>
                  </a:txBody>
                  <a:tcPr marL="6350" marR="6350" marT="6350" marB="0" anchor="ctr"/>
                </a:tc>
                <a:tc>
                  <a:txBody>
                    <a:bodyPr/>
                    <a:lstStyle/>
                    <a:p>
                      <a:pPr algn="ctr" rtl="0" fontAlgn="ctr"/>
                      <a:r>
                        <a:rPr lang="fr-FR" sz="1600" b="1" i="0" u="none" strike="noStrike" dirty="0" smtClean="0">
                          <a:solidFill>
                            <a:srgbClr val="FF0000"/>
                          </a:solidFill>
                          <a:effectLst/>
                          <a:latin typeface="Calibri" panose="020F0502020204030204" pitchFamily="34" charset="0"/>
                        </a:rPr>
                        <a:t>95</a:t>
                      </a:r>
                      <a:endParaRPr lang="fr-FR" sz="1600" b="1" i="0" u="none" strike="noStrike" dirty="0">
                        <a:solidFill>
                          <a:srgbClr val="FF0000"/>
                        </a:solidFill>
                        <a:effectLst/>
                        <a:latin typeface="Calibri" panose="020F0502020204030204" pitchFamily="34" charset="0"/>
                      </a:endParaRPr>
                    </a:p>
                  </a:txBody>
                  <a:tcPr marL="7506" marR="7506" marT="7506" marB="0" anchor="ctr"/>
                </a:tc>
                <a:tc>
                  <a:txBody>
                    <a:bodyPr/>
                    <a:lstStyle/>
                    <a:p>
                      <a:pPr algn="ctr" rtl="0" fontAlgn="ctr"/>
                      <a:r>
                        <a:rPr lang="fr-FR" sz="1800" b="1" i="0" u="none" strike="noStrike" dirty="0" smtClean="0">
                          <a:solidFill>
                            <a:srgbClr val="00B0F0"/>
                          </a:solidFill>
                          <a:effectLst/>
                          <a:latin typeface="Calibri" panose="020F0502020204030204" pitchFamily="34" charset="0"/>
                        </a:rPr>
                        <a:t>84</a:t>
                      </a:r>
                      <a:endParaRPr lang="fr-FR" sz="1800" b="1" i="0" u="none" strike="noStrike" dirty="0">
                        <a:solidFill>
                          <a:srgbClr val="00B0F0"/>
                        </a:solidFill>
                        <a:effectLst/>
                        <a:latin typeface="Calibri" panose="020F0502020204030204" pitchFamily="34" charset="0"/>
                      </a:endParaRPr>
                    </a:p>
                  </a:txBody>
                  <a:tcPr marL="6350" marR="6350" marT="6350" marB="0" anchor="ctr"/>
                </a:tc>
                <a:tc>
                  <a:txBody>
                    <a:bodyPr/>
                    <a:lstStyle/>
                    <a:p>
                      <a:pPr algn="ctr" rtl="0" fontAlgn="ctr"/>
                      <a:r>
                        <a:rPr lang="fr-FR" sz="1800" b="1" i="0" u="none" strike="noStrike" dirty="0" smtClean="0">
                          <a:solidFill>
                            <a:srgbClr val="000000"/>
                          </a:solidFill>
                          <a:effectLst/>
                          <a:latin typeface="Calibri" panose="020F0502020204030204" pitchFamily="34" charset="0"/>
                        </a:rPr>
                        <a:t>96</a:t>
                      </a:r>
                      <a:endParaRPr lang="fr-FR" sz="18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 xmlns:a16="http://schemas.microsoft.com/office/drawing/2014/main" val="10008"/>
                  </a:ext>
                </a:extLst>
              </a:tr>
              <a:tr h="318073">
                <a:tc>
                  <a:txBody>
                    <a:bodyPr/>
                    <a:lstStyle/>
                    <a:p>
                      <a:pPr algn="l" rtl="0" fontAlgn="ctr"/>
                      <a:r>
                        <a:rPr lang="fr-FR" sz="1800" b="1" u="none" strike="noStrike">
                          <a:effectLst/>
                        </a:rPr>
                        <a:t>PCV13 III</a:t>
                      </a:r>
                      <a:endParaRPr lang="fr-FR" sz="1800" b="1"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a:effectLst/>
                        </a:rPr>
                        <a:t>91</a:t>
                      </a:r>
                      <a:endParaRPr lang="fr-FR" sz="1800" b="1"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92</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93</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b"/>
                      <a:r>
                        <a:rPr lang="fr-FR" sz="1800" b="1" i="0" u="none" strike="noStrike" dirty="0" smtClean="0">
                          <a:solidFill>
                            <a:srgbClr val="000000"/>
                          </a:solidFill>
                          <a:effectLst/>
                          <a:latin typeface="Arial" panose="020B0604020202020204" pitchFamily="34" charset="0"/>
                        </a:rPr>
                        <a:t>88</a:t>
                      </a:r>
                      <a:endParaRPr lang="fr-FR" sz="18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rtl="0" fontAlgn="ctr"/>
                      <a:r>
                        <a:rPr lang="fr-FR" sz="1800" b="1" i="0" u="none" strike="noStrike" dirty="0" smtClean="0">
                          <a:solidFill>
                            <a:schemeClr val="tx1"/>
                          </a:solidFill>
                          <a:effectLst/>
                          <a:latin typeface="Calibri" panose="020F0502020204030204" pitchFamily="34" charset="0"/>
                        </a:rPr>
                        <a:t>88</a:t>
                      </a:r>
                      <a:endParaRPr lang="fr-FR" sz="1800" b="1" i="0" u="none" strike="noStrike" dirty="0">
                        <a:solidFill>
                          <a:schemeClr val="tx1"/>
                        </a:solidFill>
                        <a:effectLst/>
                        <a:latin typeface="Calibri" panose="020F0502020204030204" pitchFamily="34" charset="0"/>
                      </a:endParaRPr>
                    </a:p>
                  </a:txBody>
                  <a:tcPr marL="6350" marR="6350" marT="6350" marB="0" anchor="ctr"/>
                </a:tc>
                <a:tc>
                  <a:txBody>
                    <a:bodyPr/>
                    <a:lstStyle/>
                    <a:p>
                      <a:pPr algn="ctr" rtl="0" fontAlgn="ctr"/>
                      <a:r>
                        <a:rPr lang="fr-FR" sz="1600" b="1" i="0" u="none" strike="noStrike" dirty="0" smtClean="0">
                          <a:solidFill>
                            <a:srgbClr val="FF0000"/>
                          </a:solidFill>
                          <a:effectLst/>
                          <a:latin typeface="Calibri" panose="020F0502020204030204" pitchFamily="34" charset="0"/>
                        </a:rPr>
                        <a:t>93</a:t>
                      </a:r>
                      <a:endParaRPr lang="fr-FR" sz="1600" b="1" i="0" u="none" strike="noStrike" dirty="0">
                        <a:solidFill>
                          <a:srgbClr val="FF0000"/>
                        </a:solidFill>
                        <a:effectLst/>
                        <a:latin typeface="Calibri" panose="020F0502020204030204" pitchFamily="34" charset="0"/>
                      </a:endParaRPr>
                    </a:p>
                  </a:txBody>
                  <a:tcPr marL="7506" marR="7506" marT="7506" marB="0" anchor="ctr"/>
                </a:tc>
                <a:tc>
                  <a:txBody>
                    <a:bodyPr/>
                    <a:lstStyle/>
                    <a:p>
                      <a:pPr algn="ctr" rtl="0" fontAlgn="ctr"/>
                      <a:r>
                        <a:rPr lang="fr-FR" sz="1800" b="1" i="0" u="none" strike="noStrike" dirty="0" smtClean="0">
                          <a:solidFill>
                            <a:srgbClr val="00B0F0"/>
                          </a:solidFill>
                          <a:effectLst/>
                          <a:latin typeface="Calibri" panose="020F0502020204030204" pitchFamily="34" charset="0"/>
                        </a:rPr>
                        <a:t>81</a:t>
                      </a:r>
                      <a:endParaRPr lang="fr-FR" sz="1800" b="1" i="0" u="none" strike="noStrike" dirty="0">
                        <a:solidFill>
                          <a:srgbClr val="00B0F0"/>
                        </a:solidFill>
                        <a:effectLst/>
                        <a:latin typeface="Calibri" panose="020F0502020204030204" pitchFamily="34" charset="0"/>
                      </a:endParaRPr>
                    </a:p>
                  </a:txBody>
                  <a:tcPr marL="6350" marR="6350" marT="6350" marB="0" anchor="ctr"/>
                </a:tc>
                <a:tc>
                  <a:txBody>
                    <a:bodyPr/>
                    <a:lstStyle/>
                    <a:p>
                      <a:pPr algn="ctr" rtl="0" fontAlgn="ctr"/>
                      <a:r>
                        <a:rPr lang="fr-FR" sz="1800" b="1" i="0" u="none" strike="noStrike" dirty="0" smtClean="0">
                          <a:solidFill>
                            <a:srgbClr val="000000"/>
                          </a:solidFill>
                          <a:effectLst/>
                          <a:latin typeface="Calibri" panose="020F0502020204030204" pitchFamily="34" charset="0"/>
                        </a:rPr>
                        <a:t>95</a:t>
                      </a:r>
                      <a:endParaRPr lang="fr-FR" sz="18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 xmlns:a16="http://schemas.microsoft.com/office/drawing/2014/main" val="10009"/>
                  </a:ext>
                </a:extLst>
              </a:tr>
              <a:tr h="318073">
                <a:tc>
                  <a:txBody>
                    <a:bodyPr/>
                    <a:lstStyle/>
                    <a:p>
                      <a:pPr algn="l" rtl="0" fontAlgn="ctr"/>
                      <a:r>
                        <a:rPr lang="fr-FR" sz="1800" b="1" u="none" strike="noStrike">
                          <a:effectLst/>
                        </a:rPr>
                        <a:t>VAROTA 1</a:t>
                      </a:r>
                      <a:endParaRPr lang="fr-FR" sz="1800" b="1"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a:effectLst/>
                        </a:rPr>
                        <a:t>98</a:t>
                      </a:r>
                      <a:endParaRPr lang="fr-FR" sz="1800" b="1"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99</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99</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b"/>
                      <a:r>
                        <a:rPr lang="fr-FR" sz="1800" b="1" i="0" u="none" strike="noStrike" dirty="0" smtClean="0">
                          <a:solidFill>
                            <a:srgbClr val="000000"/>
                          </a:solidFill>
                          <a:effectLst/>
                          <a:latin typeface="Arial" panose="020B0604020202020204" pitchFamily="34" charset="0"/>
                        </a:rPr>
                        <a:t>90</a:t>
                      </a:r>
                      <a:endParaRPr lang="fr-FR" sz="18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rtl="0" fontAlgn="ctr"/>
                      <a:r>
                        <a:rPr lang="fr-FR" sz="1800" b="1" i="0" u="none" strike="noStrike" dirty="0" smtClean="0">
                          <a:solidFill>
                            <a:schemeClr val="tx1"/>
                          </a:solidFill>
                          <a:effectLst/>
                          <a:latin typeface="Calibri" panose="020F0502020204030204" pitchFamily="34" charset="0"/>
                        </a:rPr>
                        <a:t>89</a:t>
                      </a:r>
                      <a:endParaRPr lang="fr-FR" sz="1800" b="1" i="0" u="none" strike="noStrike" dirty="0">
                        <a:solidFill>
                          <a:schemeClr val="tx1"/>
                        </a:solidFill>
                        <a:effectLst/>
                        <a:latin typeface="Calibri" panose="020F0502020204030204" pitchFamily="34" charset="0"/>
                      </a:endParaRPr>
                    </a:p>
                  </a:txBody>
                  <a:tcPr marL="6350" marR="6350" marT="6350" marB="0" anchor="ctr"/>
                </a:tc>
                <a:tc>
                  <a:txBody>
                    <a:bodyPr/>
                    <a:lstStyle/>
                    <a:p>
                      <a:pPr algn="ctr" rtl="0" fontAlgn="ctr"/>
                      <a:r>
                        <a:rPr lang="fr-FR" sz="1600" b="1" i="0" u="none" strike="noStrike" dirty="0" smtClean="0">
                          <a:solidFill>
                            <a:srgbClr val="FF0000"/>
                          </a:solidFill>
                          <a:effectLst/>
                          <a:latin typeface="Calibri" panose="020F0502020204030204" pitchFamily="34" charset="0"/>
                        </a:rPr>
                        <a:t>95</a:t>
                      </a:r>
                      <a:endParaRPr lang="fr-FR" sz="1600" b="1" i="0" u="none" strike="noStrike" dirty="0">
                        <a:solidFill>
                          <a:srgbClr val="FF0000"/>
                        </a:solidFill>
                        <a:effectLst/>
                        <a:latin typeface="Calibri" panose="020F0502020204030204" pitchFamily="34" charset="0"/>
                      </a:endParaRPr>
                    </a:p>
                  </a:txBody>
                  <a:tcPr marL="7506" marR="7506" marT="7506" marB="0" anchor="ctr"/>
                </a:tc>
                <a:tc>
                  <a:txBody>
                    <a:bodyPr/>
                    <a:lstStyle/>
                    <a:p>
                      <a:pPr algn="ctr" rtl="0" fontAlgn="ctr"/>
                      <a:r>
                        <a:rPr lang="fr-FR" sz="1800" b="1" i="0" u="none" strike="noStrike" dirty="0" smtClean="0">
                          <a:solidFill>
                            <a:srgbClr val="00B0F0"/>
                          </a:solidFill>
                          <a:effectLst/>
                          <a:latin typeface="Calibri" panose="020F0502020204030204" pitchFamily="34" charset="0"/>
                        </a:rPr>
                        <a:t>81</a:t>
                      </a:r>
                      <a:endParaRPr lang="fr-FR" sz="1800" b="1" i="0" u="none" strike="noStrike" dirty="0">
                        <a:solidFill>
                          <a:srgbClr val="00B0F0"/>
                        </a:solidFill>
                        <a:effectLst/>
                        <a:latin typeface="Calibri" panose="020F0502020204030204" pitchFamily="34" charset="0"/>
                      </a:endParaRPr>
                    </a:p>
                  </a:txBody>
                  <a:tcPr marL="6350" marR="6350" marT="6350" marB="0" anchor="ctr"/>
                </a:tc>
                <a:tc>
                  <a:txBody>
                    <a:bodyPr/>
                    <a:lstStyle/>
                    <a:p>
                      <a:pPr algn="ctr" rtl="0" fontAlgn="ctr"/>
                      <a:r>
                        <a:rPr lang="fr-FR" sz="1800" b="1" i="0" u="none" strike="noStrike" dirty="0" smtClean="0">
                          <a:solidFill>
                            <a:srgbClr val="000000"/>
                          </a:solidFill>
                          <a:effectLst/>
                          <a:latin typeface="Calibri" panose="020F0502020204030204" pitchFamily="34" charset="0"/>
                        </a:rPr>
                        <a:t>96</a:t>
                      </a:r>
                      <a:endParaRPr lang="fr-FR" sz="18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 xmlns:a16="http://schemas.microsoft.com/office/drawing/2014/main" val="10010"/>
                  </a:ext>
                </a:extLst>
              </a:tr>
              <a:tr h="318073">
                <a:tc>
                  <a:txBody>
                    <a:bodyPr/>
                    <a:lstStyle/>
                    <a:p>
                      <a:pPr algn="l" rtl="0" fontAlgn="ctr"/>
                      <a:r>
                        <a:rPr lang="fr-FR" sz="1800" b="1" u="none" strike="noStrike">
                          <a:effectLst/>
                        </a:rPr>
                        <a:t>VAROTA 2</a:t>
                      </a:r>
                      <a:endParaRPr lang="fr-FR" sz="1800" b="1"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a:effectLst/>
                        </a:rPr>
                        <a:t>94</a:t>
                      </a:r>
                      <a:endParaRPr lang="fr-FR" sz="1800" b="1"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95</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96</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b"/>
                      <a:r>
                        <a:rPr lang="fr-FR" sz="1800" b="1" i="0" u="none" strike="noStrike" dirty="0" smtClean="0">
                          <a:solidFill>
                            <a:srgbClr val="000000"/>
                          </a:solidFill>
                          <a:effectLst/>
                          <a:latin typeface="Arial" panose="020B0604020202020204" pitchFamily="34" charset="0"/>
                        </a:rPr>
                        <a:t>88</a:t>
                      </a:r>
                      <a:endParaRPr lang="fr-FR" sz="18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rtl="0" fontAlgn="ctr"/>
                      <a:r>
                        <a:rPr lang="fr-FR" sz="1800" b="1" i="0" u="none" strike="noStrike" dirty="0" smtClean="0">
                          <a:solidFill>
                            <a:schemeClr val="tx1"/>
                          </a:solidFill>
                          <a:effectLst/>
                          <a:latin typeface="Calibri" panose="020F0502020204030204" pitchFamily="34" charset="0"/>
                        </a:rPr>
                        <a:t>88</a:t>
                      </a:r>
                      <a:endParaRPr lang="fr-FR" sz="1800" b="1" i="0" u="none" strike="noStrike" dirty="0">
                        <a:solidFill>
                          <a:schemeClr val="tx1"/>
                        </a:solidFill>
                        <a:effectLst/>
                        <a:latin typeface="Calibri" panose="020F0502020204030204" pitchFamily="34" charset="0"/>
                      </a:endParaRPr>
                    </a:p>
                  </a:txBody>
                  <a:tcPr marL="6350" marR="6350" marT="6350" marB="0" anchor="ctr"/>
                </a:tc>
                <a:tc>
                  <a:txBody>
                    <a:bodyPr/>
                    <a:lstStyle/>
                    <a:p>
                      <a:pPr algn="ctr" rtl="0" fontAlgn="ctr"/>
                      <a:r>
                        <a:rPr lang="fr-FR" sz="1600" b="1" i="0" u="none" strike="noStrike" dirty="0" smtClean="0">
                          <a:solidFill>
                            <a:srgbClr val="FF0000"/>
                          </a:solidFill>
                          <a:effectLst/>
                          <a:latin typeface="Calibri" panose="020F0502020204030204" pitchFamily="34" charset="0"/>
                        </a:rPr>
                        <a:t>94,5</a:t>
                      </a:r>
                      <a:endParaRPr lang="fr-FR" sz="1600" b="1" i="0" u="none" strike="noStrike" dirty="0">
                        <a:solidFill>
                          <a:srgbClr val="FF0000"/>
                        </a:solidFill>
                        <a:effectLst/>
                        <a:latin typeface="Calibri" panose="020F0502020204030204" pitchFamily="34" charset="0"/>
                      </a:endParaRPr>
                    </a:p>
                  </a:txBody>
                  <a:tcPr marL="7506" marR="7506" marT="7506" marB="0" anchor="ctr"/>
                </a:tc>
                <a:tc>
                  <a:txBody>
                    <a:bodyPr/>
                    <a:lstStyle/>
                    <a:p>
                      <a:pPr algn="ctr" rtl="0" fontAlgn="ctr"/>
                      <a:r>
                        <a:rPr lang="fr-FR" sz="1800" b="1" i="0" u="none" strike="noStrike" dirty="0" smtClean="0">
                          <a:solidFill>
                            <a:srgbClr val="00B0F0"/>
                          </a:solidFill>
                          <a:effectLst/>
                          <a:latin typeface="Calibri" panose="020F0502020204030204" pitchFamily="34" charset="0"/>
                        </a:rPr>
                        <a:t>84</a:t>
                      </a:r>
                      <a:endParaRPr lang="fr-FR" sz="1800" b="1" i="0" u="none" strike="noStrike" dirty="0">
                        <a:solidFill>
                          <a:srgbClr val="00B0F0"/>
                        </a:solidFill>
                        <a:effectLst/>
                        <a:latin typeface="Calibri" panose="020F0502020204030204" pitchFamily="34" charset="0"/>
                      </a:endParaRPr>
                    </a:p>
                  </a:txBody>
                  <a:tcPr marL="6350" marR="6350" marT="6350" marB="0" anchor="ctr"/>
                </a:tc>
                <a:tc>
                  <a:txBody>
                    <a:bodyPr/>
                    <a:lstStyle/>
                    <a:p>
                      <a:pPr algn="ctr" rtl="0" fontAlgn="ctr"/>
                      <a:r>
                        <a:rPr lang="fr-FR" sz="1800" b="1" i="0" u="none" strike="noStrike" dirty="0" smtClean="0">
                          <a:solidFill>
                            <a:srgbClr val="000000"/>
                          </a:solidFill>
                          <a:effectLst/>
                          <a:latin typeface="Calibri" panose="020F0502020204030204" pitchFamily="34" charset="0"/>
                        </a:rPr>
                        <a:t>95,5</a:t>
                      </a:r>
                      <a:endParaRPr lang="fr-FR" sz="18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 xmlns:a16="http://schemas.microsoft.com/office/drawing/2014/main" val="10011"/>
                  </a:ext>
                </a:extLst>
              </a:tr>
              <a:tr h="318073">
                <a:tc>
                  <a:txBody>
                    <a:bodyPr/>
                    <a:lstStyle/>
                    <a:p>
                      <a:pPr algn="l" rtl="0" fontAlgn="ctr"/>
                      <a:r>
                        <a:rPr lang="fr-FR" sz="1800" b="1" u="none" strike="noStrike">
                          <a:effectLst/>
                        </a:rPr>
                        <a:t>RR1</a:t>
                      </a:r>
                      <a:endParaRPr lang="fr-FR" sz="1800" b="1"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a:effectLst/>
                        </a:rPr>
                        <a:t>88</a:t>
                      </a:r>
                      <a:endParaRPr lang="fr-FR" sz="1800" b="1"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92</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94</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b"/>
                      <a:r>
                        <a:rPr lang="fr-FR" sz="1800" b="1" i="0" u="none" strike="noStrike" dirty="0" smtClean="0">
                          <a:solidFill>
                            <a:srgbClr val="000000"/>
                          </a:solidFill>
                          <a:effectLst/>
                          <a:latin typeface="Arial" panose="020B0604020202020204" pitchFamily="34" charset="0"/>
                        </a:rPr>
                        <a:t>87</a:t>
                      </a:r>
                      <a:endParaRPr lang="fr-FR" sz="18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rtl="0" fontAlgn="ctr"/>
                      <a:r>
                        <a:rPr lang="fr-FR" sz="1800" b="1" i="0" u="none" strike="noStrike" dirty="0" smtClean="0">
                          <a:solidFill>
                            <a:schemeClr val="tx1"/>
                          </a:solidFill>
                          <a:effectLst/>
                          <a:latin typeface="Calibri" panose="020F0502020204030204" pitchFamily="34" charset="0"/>
                        </a:rPr>
                        <a:t>83</a:t>
                      </a:r>
                      <a:endParaRPr lang="fr-FR" sz="1800" b="1" i="0" u="none" strike="noStrike" dirty="0">
                        <a:solidFill>
                          <a:schemeClr val="tx1"/>
                        </a:solidFill>
                        <a:effectLst/>
                        <a:latin typeface="Calibri" panose="020F0502020204030204" pitchFamily="34" charset="0"/>
                      </a:endParaRPr>
                    </a:p>
                  </a:txBody>
                  <a:tcPr marL="6350" marR="6350" marT="6350" marB="0" anchor="ctr"/>
                </a:tc>
                <a:tc>
                  <a:txBody>
                    <a:bodyPr/>
                    <a:lstStyle/>
                    <a:p>
                      <a:pPr algn="ctr" rtl="0" fontAlgn="ctr"/>
                      <a:r>
                        <a:rPr lang="fr-FR" sz="1600" b="1" i="0" u="none" strike="noStrike" dirty="0" smtClean="0">
                          <a:solidFill>
                            <a:srgbClr val="FF0000"/>
                          </a:solidFill>
                          <a:effectLst/>
                          <a:latin typeface="Calibri" panose="020F0502020204030204" pitchFamily="34" charset="0"/>
                        </a:rPr>
                        <a:t>92</a:t>
                      </a:r>
                      <a:endParaRPr lang="fr-FR" sz="1600" b="1" i="0" u="none" strike="noStrike" dirty="0">
                        <a:solidFill>
                          <a:srgbClr val="FF0000"/>
                        </a:solidFill>
                        <a:effectLst/>
                        <a:latin typeface="Calibri" panose="020F0502020204030204" pitchFamily="34" charset="0"/>
                      </a:endParaRPr>
                    </a:p>
                  </a:txBody>
                  <a:tcPr marL="7506" marR="7506" marT="7506" marB="0" anchor="ctr"/>
                </a:tc>
                <a:tc>
                  <a:txBody>
                    <a:bodyPr/>
                    <a:lstStyle/>
                    <a:p>
                      <a:pPr algn="ctr" rtl="0" fontAlgn="ctr"/>
                      <a:r>
                        <a:rPr lang="fr-FR" sz="1800" b="1" i="0" u="none" strike="noStrike" dirty="0" smtClean="0">
                          <a:solidFill>
                            <a:srgbClr val="00B0F0"/>
                          </a:solidFill>
                          <a:effectLst/>
                          <a:latin typeface="Calibri" panose="020F0502020204030204" pitchFamily="34" charset="0"/>
                        </a:rPr>
                        <a:t>85</a:t>
                      </a:r>
                      <a:endParaRPr lang="fr-FR" sz="1800" b="1" i="0" u="none" strike="noStrike" dirty="0">
                        <a:solidFill>
                          <a:srgbClr val="00B0F0"/>
                        </a:solidFill>
                        <a:effectLst/>
                        <a:latin typeface="Calibri" panose="020F0502020204030204" pitchFamily="34" charset="0"/>
                      </a:endParaRPr>
                    </a:p>
                  </a:txBody>
                  <a:tcPr marL="6350" marR="6350" marT="6350" marB="0" anchor="ctr"/>
                </a:tc>
                <a:tc>
                  <a:txBody>
                    <a:bodyPr/>
                    <a:lstStyle/>
                    <a:p>
                      <a:pPr algn="ctr" rtl="0" fontAlgn="ctr"/>
                      <a:r>
                        <a:rPr lang="fr-FR" sz="1800" b="1" i="0" u="none" strike="noStrike" dirty="0" smtClean="0">
                          <a:solidFill>
                            <a:srgbClr val="000000"/>
                          </a:solidFill>
                          <a:effectLst/>
                          <a:latin typeface="Calibri" panose="020F0502020204030204" pitchFamily="34" charset="0"/>
                        </a:rPr>
                        <a:t>93</a:t>
                      </a:r>
                      <a:endParaRPr lang="fr-FR" sz="18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 xmlns:a16="http://schemas.microsoft.com/office/drawing/2014/main" val="10012"/>
                  </a:ext>
                </a:extLst>
              </a:tr>
              <a:tr h="318073">
                <a:tc>
                  <a:txBody>
                    <a:bodyPr/>
                    <a:lstStyle/>
                    <a:p>
                      <a:pPr algn="l" rtl="0" fontAlgn="ctr"/>
                      <a:r>
                        <a:rPr lang="fr-FR" sz="1800" b="1" u="none" strike="noStrike">
                          <a:effectLst/>
                        </a:rPr>
                        <a:t>RR2</a:t>
                      </a:r>
                      <a:endParaRPr lang="fr-FR" sz="1800" b="1"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a:effectLst/>
                        </a:rPr>
                        <a:t>77</a:t>
                      </a:r>
                      <a:endParaRPr lang="fr-FR" sz="1800" b="1"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78</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81</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b"/>
                      <a:r>
                        <a:rPr lang="fr-FR" sz="1800" b="1" i="0" u="none" strike="noStrike" dirty="0" smtClean="0">
                          <a:solidFill>
                            <a:srgbClr val="000000"/>
                          </a:solidFill>
                          <a:effectLst/>
                          <a:latin typeface="Arial" panose="020B0604020202020204" pitchFamily="34" charset="0"/>
                        </a:rPr>
                        <a:t>80</a:t>
                      </a:r>
                      <a:endParaRPr lang="fr-FR" sz="18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rtl="0" fontAlgn="ctr"/>
                      <a:r>
                        <a:rPr lang="fr-FR" sz="1800" b="1" i="0" u="none" strike="noStrike" dirty="0" smtClean="0">
                          <a:solidFill>
                            <a:schemeClr val="tx1"/>
                          </a:solidFill>
                          <a:effectLst/>
                          <a:latin typeface="Calibri" panose="020F0502020204030204" pitchFamily="34" charset="0"/>
                        </a:rPr>
                        <a:t>86</a:t>
                      </a:r>
                      <a:endParaRPr lang="fr-FR" sz="1800" b="1" i="0" u="none" strike="noStrike" dirty="0">
                        <a:solidFill>
                          <a:schemeClr val="tx1"/>
                        </a:solidFill>
                        <a:effectLst/>
                        <a:latin typeface="Calibri" panose="020F0502020204030204" pitchFamily="34" charset="0"/>
                      </a:endParaRPr>
                    </a:p>
                  </a:txBody>
                  <a:tcPr marL="6350" marR="6350" marT="6350" marB="0" anchor="ctr"/>
                </a:tc>
                <a:tc>
                  <a:txBody>
                    <a:bodyPr/>
                    <a:lstStyle/>
                    <a:p>
                      <a:pPr algn="ctr" rtl="0" fontAlgn="ctr"/>
                      <a:r>
                        <a:rPr lang="fr-FR" sz="1600" b="1" i="0" u="none" strike="noStrike" dirty="0" smtClean="0">
                          <a:solidFill>
                            <a:srgbClr val="FF0000"/>
                          </a:solidFill>
                          <a:effectLst/>
                          <a:latin typeface="Calibri" panose="020F0502020204030204" pitchFamily="34" charset="0"/>
                        </a:rPr>
                        <a:t>91</a:t>
                      </a:r>
                      <a:endParaRPr lang="fr-FR" sz="1600" b="1" i="0" u="none" strike="noStrike" dirty="0">
                        <a:solidFill>
                          <a:srgbClr val="FF0000"/>
                        </a:solidFill>
                        <a:effectLst/>
                        <a:latin typeface="Calibri" panose="020F0502020204030204" pitchFamily="34" charset="0"/>
                      </a:endParaRPr>
                    </a:p>
                  </a:txBody>
                  <a:tcPr marL="7506" marR="7506" marT="7506" marB="0" anchor="ctr"/>
                </a:tc>
                <a:tc>
                  <a:txBody>
                    <a:bodyPr/>
                    <a:lstStyle/>
                    <a:p>
                      <a:pPr algn="ctr" rtl="0" fontAlgn="ctr"/>
                      <a:r>
                        <a:rPr lang="fr-FR" sz="1800" b="1" i="0" u="none" strike="noStrike" dirty="0" smtClean="0">
                          <a:solidFill>
                            <a:srgbClr val="00B0F0"/>
                          </a:solidFill>
                          <a:effectLst/>
                          <a:latin typeface="Calibri" panose="020F0502020204030204" pitchFamily="34" charset="0"/>
                        </a:rPr>
                        <a:t>79</a:t>
                      </a:r>
                      <a:endParaRPr lang="fr-FR" sz="1800" b="1" i="0" u="none" strike="noStrike" dirty="0">
                        <a:solidFill>
                          <a:srgbClr val="00B0F0"/>
                        </a:solidFill>
                        <a:effectLst/>
                        <a:latin typeface="Calibri" panose="020F0502020204030204" pitchFamily="34" charset="0"/>
                      </a:endParaRPr>
                    </a:p>
                  </a:txBody>
                  <a:tcPr marL="6350" marR="6350" marT="6350" marB="0" anchor="ctr"/>
                </a:tc>
                <a:tc>
                  <a:txBody>
                    <a:bodyPr/>
                    <a:lstStyle/>
                    <a:p>
                      <a:pPr algn="ctr" rtl="0" fontAlgn="ctr"/>
                      <a:r>
                        <a:rPr lang="fr-FR" sz="1800" b="1" i="0" u="none" strike="noStrike" dirty="0" smtClean="0">
                          <a:solidFill>
                            <a:srgbClr val="000000"/>
                          </a:solidFill>
                          <a:effectLst/>
                          <a:latin typeface="Calibri" panose="020F0502020204030204" pitchFamily="34" charset="0"/>
                        </a:rPr>
                        <a:t>92</a:t>
                      </a:r>
                      <a:endParaRPr lang="fr-FR" sz="18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 xmlns:a16="http://schemas.microsoft.com/office/drawing/2014/main" val="10013"/>
                  </a:ext>
                </a:extLst>
              </a:tr>
              <a:tr h="318073">
                <a:tc>
                  <a:txBody>
                    <a:bodyPr/>
                    <a:lstStyle/>
                    <a:p>
                      <a:pPr algn="l" rtl="0" fontAlgn="ctr"/>
                      <a:r>
                        <a:rPr lang="fr-FR" sz="1800" b="1" u="none" strike="noStrike">
                          <a:effectLst/>
                        </a:rPr>
                        <a:t>ECV2ans</a:t>
                      </a:r>
                      <a:endParaRPr lang="fr-FR" sz="1800" b="1"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a:effectLst/>
                        </a:rPr>
                        <a:t>75</a:t>
                      </a:r>
                      <a:endParaRPr lang="fr-FR" sz="1800" b="1"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78</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80</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b"/>
                      <a:r>
                        <a:rPr lang="fr-FR" sz="1800" b="1" i="0" u="none" strike="noStrike" dirty="0" smtClean="0">
                          <a:solidFill>
                            <a:srgbClr val="000000"/>
                          </a:solidFill>
                          <a:effectLst/>
                          <a:latin typeface="Arial" panose="020B0604020202020204" pitchFamily="34" charset="0"/>
                        </a:rPr>
                        <a:t>79</a:t>
                      </a:r>
                      <a:endParaRPr lang="fr-FR" sz="18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rtl="0" fontAlgn="ctr"/>
                      <a:r>
                        <a:rPr lang="fr-FR" sz="1800" b="1" i="0" u="none" strike="noStrike" dirty="0" smtClean="0">
                          <a:solidFill>
                            <a:schemeClr val="tx1"/>
                          </a:solidFill>
                          <a:effectLst/>
                          <a:latin typeface="Calibri" panose="020F0502020204030204" pitchFamily="34" charset="0"/>
                        </a:rPr>
                        <a:t>85</a:t>
                      </a:r>
                      <a:endParaRPr lang="fr-FR" sz="1800" b="1" i="0" u="none" strike="noStrike" dirty="0">
                        <a:solidFill>
                          <a:schemeClr val="tx1"/>
                        </a:solidFill>
                        <a:effectLst/>
                        <a:latin typeface="Calibri" panose="020F0502020204030204" pitchFamily="34" charset="0"/>
                      </a:endParaRPr>
                    </a:p>
                  </a:txBody>
                  <a:tcPr marL="6350" marR="6350" marT="6350" marB="0" anchor="ctr"/>
                </a:tc>
                <a:tc>
                  <a:txBody>
                    <a:bodyPr/>
                    <a:lstStyle/>
                    <a:p>
                      <a:pPr algn="ctr" rtl="0" fontAlgn="ctr"/>
                      <a:r>
                        <a:rPr lang="fr-FR" sz="1600" b="1" i="0" u="none" strike="noStrike" dirty="0" smtClean="0">
                          <a:solidFill>
                            <a:srgbClr val="FF0000"/>
                          </a:solidFill>
                          <a:effectLst/>
                          <a:latin typeface="Calibri" panose="020F0502020204030204" pitchFamily="34" charset="0"/>
                        </a:rPr>
                        <a:t>91</a:t>
                      </a:r>
                      <a:endParaRPr lang="fr-FR" sz="1600" b="1" i="0" u="none" strike="noStrike" dirty="0">
                        <a:solidFill>
                          <a:srgbClr val="FF0000"/>
                        </a:solidFill>
                        <a:effectLst/>
                        <a:latin typeface="Calibri" panose="020F0502020204030204" pitchFamily="34" charset="0"/>
                      </a:endParaRPr>
                    </a:p>
                  </a:txBody>
                  <a:tcPr marL="7506" marR="7506" marT="7506" marB="0" anchor="ctr"/>
                </a:tc>
                <a:tc>
                  <a:txBody>
                    <a:bodyPr/>
                    <a:lstStyle/>
                    <a:p>
                      <a:pPr algn="ctr" rtl="0" fontAlgn="ctr"/>
                      <a:r>
                        <a:rPr lang="fr-FR" sz="1800" b="1" i="0" u="none" strike="noStrike" dirty="0" smtClean="0">
                          <a:solidFill>
                            <a:srgbClr val="00B0F0"/>
                          </a:solidFill>
                          <a:effectLst/>
                          <a:latin typeface="Calibri" panose="020F0502020204030204" pitchFamily="34" charset="0"/>
                        </a:rPr>
                        <a:t>79</a:t>
                      </a:r>
                      <a:endParaRPr lang="fr-FR" sz="1800" b="1" i="0" u="none" strike="noStrike" dirty="0">
                        <a:solidFill>
                          <a:srgbClr val="00B0F0"/>
                        </a:solidFill>
                        <a:effectLst/>
                        <a:latin typeface="Calibri" panose="020F0502020204030204" pitchFamily="34" charset="0"/>
                      </a:endParaRPr>
                    </a:p>
                  </a:txBody>
                  <a:tcPr marL="6350" marR="6350" marT="6350" marB="0" anchor="ctr"/>
                </a:tc>
                <a:tc>
                  <a:txBody>
                    <a:bodyPr/>
                    <a:lstStyle/>
                    <a:p>
                      <a:pPr algn="ctr" rtl="0" fontAlgn="ctr"/>
                      <a:r>
                        <a:rPr lang="fr-FR" sz="1800" b="1" i="0" u="none" strike="noStrike" dirty="0" smtClean="0">
                          <a:solidFill>
                            <a:srgbClr val="000000"/>
                          </a:solidFill>
                          <a:effectLst/>
                          <a:latin typeface="Calibri" panose="020F0502020204030204" pitchFamily="34" charset="0"/>
                        </a:rPr>
                        <a:t>92</a:t>
                      </a:r>
                      <a:endParaRPr lang="fr-FR" sz="18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 xmlns:a16="http://schemas.microsoft.com/office/drawing/2014/main" val="10014"/>
                  </a:ext>
                </a:extLst>
              </a:tr>
              <a:tr h="318073">
                <a:tc>
                  <a:txBody>
                    <a:bodyPr/>
                    <a:lstStyle/>
                    <a:p>
                      <a:pPr algn="l" rtl="0" fontAlgn="ctr"/>
                      <a:r>
                        <a:rPr lang="fr-FR" sz="1800" b="1" u="none" strike="noStrike">
                          <a:effectLst/>
                        </a:rPr>
                        <a:t>Td2+</a:t>
                      </a:r>
                      <a:endParaRPr lang="fr-FR" sz="1800" b="1"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83</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79</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fr-FR" sz="1800" b="1" u="none" strike="noStrike" dirty="0">
                          <a:effectLst/>
                        </a:rPr>
                        <a:t>73</a:t>
                      </a:r>
                      <a:endParaRPr lang="fr-FR"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b"/>
                      <a:r>
                        <a:rPr lang="fr-FR" sz="1800" b="1" i="0" u="none" strike="noStrike" dirty="0" smtClean="0">
                          <a:solidFill>
                            <a:srgbClr val="000000"/>
                          </a:solidFill>
                          <a:effectLst/>
                          <a:latin typeface="Arial" panose="020B0604020202020204" pitchFamily="34" charset="0"/>
                        </a:rPr>
                        <a:t>61</a:t>
                      </a:r>
                      <a:endParaRPr lang="fr-FR" sz="18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rtl="0" fontAlgn="ctr"/>
                      <a:r>
                        <a:rPr lang="fr-FR" sz="1800" b="1" i="0" u="none" strike="noStrike" dirty="0" smtClean="0">
                          <a:solidFill>
                            <a:schemeClr val="tx1"/>
                          </a:solidFill>
                          <a:effectLst/>
                          <a:latin typeface="Calibri" panose="020F0502020204030204" pitchFamily="34" charset="0"/>
                        </a:rPr>
                        <a:t>60</a:t>
                      </a:r>
                      <a:endParaRPr lang="fr-FR" sz="1800" b="1" i="0" u="none" strike="noStrike" dirty="0">
                        <a:solidFill>
                          <a:schemeClr val="tx1"/>
                        </a:solidFill>
                        <a:effectLst/>
                        <a:latin typeface="Calibri" panose="020F0502020204030204" pitchFamily="34" charset="0"/>
                      </a:endParaRPr>
                    </a:p>
                  </a:txBody>
                  <a:tcPr marL="6350" marR="6350" marT="6350" marB="0" anchor="ctr"/>
                </a:tc>
                <a:tc>
                  <a:txBody>
                    <a:bodyPr/>
                    <a:lstStyle/>
                    <a:p>
                      <a:pPr algn="ctr" rtl="0" fontAlgn="ctr"/>
                      <a:r>
                        <a:rPr lang="fr-FR" sz="1600" b="1" i="0" u="none" strike="noStrike" dirty="0" smtClean="0">
                          <a:solidFill>
                            <a:srgbClr val="FF0000"/>
                          </a:solidFill>
                          <a:effectLst/>
                          <a:latin typeface="Calibri" panose="020F0502020204030204" pitchFamily="34" charset="0"/>
                        </a:rPr>
                        <a:t>70</a:t>
                      </a:r>
                      <a:endParaRPr lang="fr-FR" sz="1600" b="1" i="0" u="none" strike="noStrike" dirty="0">
                        <a:solidFill>
                          <a:srgbClr val="FF0000"/>
                        </a:solidFill>
                        <a:effectLst/>
                        <a:latin typeface="Calibri" panose="020F0502020204030204" pitchFamily="34" charset="0"/>
                      </a:endParaRPr>
                    </a:p>
                  </a:txBody>
                  <a:tcPr marL="7506" marR="7506" marT="7506" marB="0" anchor="ctr"/>
                </a:tc>
                <a:tc>
                  <a:txBody>
                    <a:bodyPr/>
                    <a:lstStyle/>
                    <a:p>
                      <a:pPr algn="ctr" rtl="0" fontAlgn="ctr"/>
                      <a:r>
                        <a:rPr lang="fr-FR" sz="1800" b="1" i="0" u="none" strike="noStrike" dirty="0" smtClean="0">
                          <a:solidFill>
                            <a:srgbClr val="00B0F0"/>
                          </a:solidFill>
                          <a:effectLst/>
                          <a:latin typeface="Calibri" panose="020F0502020204030204" pitchFamily="34" charset="0"/>
                        </a:rPr>
                        <a:t>55</a:t>
                      </a:r>
                      <a:endParaRPr lang="fr-FR" sz="1800" b="1" i="0" u="none" strike="noStrike" dirty="0">
                        <a:solidFill>
                          <a:srgbClr val="00B0F0"/>
                        </a:solidFill>
                        <a:effectLst/>
                        <a:latin typeface="Calibri" panose="020F0502020204030204" pitchFamily="34" charset="0"/>
                      </a:endParaRPr>
                    </a:p>
                  </a:txBody>
                  <a:tcPr marL="6350" marR="6350" marT="6350" marB="0" anchor="ctr">
                    <a:solidFill>
                      <a:srgbClr val="FFFF00"/>
                    </a:solidFill>
                  </a:tcPr>
                </a:tc>
                <a:tc>
                  <a:txBody>
                    <a:bodyPr/>
                    <a:lstStyle/>
                    <a:p>
                      <a:pPr algn="ctr" rtl="0" fontAlgn="ctr"/>
                      <a:r>
                        <a:rPr lang="fr-FR" sz="1800" b="1" i="0" u="none" strike="noStrike" dirty="0" smtClean="0">
                          <a:solidFill>
                            <a:srgbClr val="000000"/>
                          </a:solidFill>
                          <a:effectLst/>
                          <a:latin typeface="Calibri" panose="020F0502020204030204" pitchFamily="34" charset="0"/>
                        </a:rPr>
                        <a:t>72</a:t>
                      </a:r>
                      <a:endParaRPr lang="fr-FR" sz="18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 xmlns:a16="http://schemas.microsoft.com/office/drawing/2014/main" val="10015"/>
                  </a:ext>
                </a:extLst>
              </a:tr>
            </a:tbl>
          </a:graphicData>
        </a:graphic>
      </p:graphicFrame>
      <p:sp>
        <p:nvSpPr>
          <p:cNvPr id="6" name="Titre 1">
            <a:extLst>
              <a:ext uri="{FF2B5EF4-FFF2-40B4-BE49-F238E27FC236}">
                <a16:creationId xmlns="" xmlns:a16="http://schemas.microsoft.com/office/drawing/2014/main" id="{56C7D698-BD76-4F75-9EDC-6DF1D5258C98}"/>
              </a:ext>
            </a:extLst>
          </p:cNvPr>
          <p:cNvSpPr>
            <a:spLocks noGrp="1"/>
          </p:cNvSpPr>
          <p:nvPr>
            <p:ph type="title"/>
          </p:nvPr>
        </p:nvSpPr>
        <p:spPr>
          <a:xfrm>
            <a:off x="322980" y="132652"/>
            <a:ext cx="11583470" cy="539650"/>
          </a:xfrm>
          <a:solidFill>
            <a:srgbClr val="05F51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fontScale="90000"/>
          </a:bodyPr>
          <a:lstStyle/>
          <a:p>
            <a:pPr algn="ctr"/>
            <a:r>
              <a:rPr lang="fr-FR" sz="3600" b="1" dirty="0" smtClean="0"/>
              <a:t>Evolutions/Projections </a:t>
            </a:r>
            <a:r>
              <a:rPr lang="fr-FR" sz="3600" b="1" dirty="0"/>
              <a:t>des CV par antigène sur la période 2018-2023 </a:t>
            </a:r>
          </a:p>
        </p:txBody>
      </p:sp>
      <mc:AlternateContent xmlns:mc="http://schemas.openxmlformats.org/markup-compatibility/2006" xmlns:p14="http://schemas.microsoft.com/office/powerpoint/2010/main">
        <mc:Choice Requires="p14">
          <p:contentPart p14:bwMode="auto" r:id="rId3">
            <p14:nvContentPartPr>
              <p14:cNvPr id="14" name="Encre 13"/>
              <p14:cNvContentPartPr/>
              <p14:nvPr/>
            </p14:nvContentPartPr>
            <p14:xfrm>
              <a:off x="13096200" y="2936240"/>
              <a:ext cx="360" cy="360"/>
            </p14:xfrm>
          </p:contentPart>
        </mc:Choice>
        <mc:Fallback xmlns="">
          <p:pic>
            <p:nvPicPr>
              <p:cNvPr id="14" name="Encre 13"/>
              <p:cNvPicPr/>
              <p:nvPr/>
            </p:nvPicPr>
            <p:blipFill>
              <a:blip r:embed="rId10"/>
              <a:stretch>
                <a:fillRect/>
              </a:stretch>
            </p:blipFill>
            <p:spPr>
              <a:xfrm>
                <a:off x="13024200" y="2792240"/>
                <a:ext cx="144360" cy="288360"/>
              </a:xfrm>
              <a:prstGeom prst="rect">
                <a:avLst/>
              </a:prstGeom>
            </p:spPr>
          </p:pic>
        </mc:Fallback>
      </mc:AlternateContent>
    </p:spTree>
    <p:extLst>
      <p:ext uri="{BB962C8B-B14F-4D97-AF65-F5344CB8AC3E}">
        <p14:creationId xmlns:p14="http://schemas.microsoft.com/office/powerpoint/2010/main" val="18794765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4FFC526-D4D3-9E82-9ECE-ACB0CCFF52D3}"/>
              </a:ext>
            </a:extLst>
          </p:cNvPr>
          <p:cNvSpPr>
            <a:spLocks noGrp="1"/>
          </p:cNvSpPr>
          <p:nvPr>
            <p:ph type="title"/>
          </p:nvPr>
        </p:nvSpPr>
        <p:spPr>
          <a:xfrm>
            <a:off x="1524000" y="165100"/>
            <a:ext cx="8892480" cy="639762"/>
          </a:xfrm>
          <a:solidFill>
            <a:srgbClr val="336699"/>
          </a:solidFill>
          <a:ln w="9525">
            <a:solidFill>
              <a:schemeClr val="accent1"/>
            </a:solidFill>
            <a:miter lim="800000"/>
            <a:headEnd/>
            <a:tailEnd/>
          </a:ln>
        </p:spPr>
        <p:txBody>
          <a:bodyPr anchor="ctr">
            <a:normAutofit fontScale="90000"/>
          </a:bodyPr>
          <a:lstStyle/>
          <a:p>
            <a:r>
              <a:rPr lang="fr-FR" altLang="fr-FR" sz="2800" b="1" dirty="0">
                <a:solidFill>
                  <a:schemeClr val="bg1"/>
                </a:solidFill>
                <a:latin typeface="Arial" panose="020B0604020202020204" pitchFamily="34" charset="0"/>
                <a:ea typeface="+mn-ea"/>
                <a:cs typeface="+mn-cs"/>
              </a:rPr>
              <a:t/>
            </a:r>
            <a:br>
              <a:rPr lang="fr-FR" altLang="fr-FR" sz="2800" b="1" dirty="0">
                <a:solidFill>
                  <a:schemeClr val="bg1"/>
                </a:solidFill>
                <a:latin typeface="Arial" panose="020B0604020202020204" pitchFamily="34" charset="0"/>
                <a:ea typeface="+mn-ea"/>
                <a:cs typeface="+mn-cs"/>
              </a:rPr>
            </a:br>
            <a:r>
              <a:rPr lang="fr-FR" altLang="fr-FR" sz="2800" b="1" dirty="0">
                <a:solidFill>
                  <a:schemeClr val="bg1"/>
                </a:solidFill>
                <a:latin typeface="Arial" panose="020B0604020202020204" pitchFamily="34" charset="0"/>
                <a:ea typeface="+mn-ea"/>
                <a:cs typeface="+mn-cs"/>
              </a:rPr>
              <a:t>Activités réalisées/planifiées</a:t>
            </a:r>
            <a:br>
              <a:rPr lang="fr-FR" altLang="fr-FR" sz="2800" b="1" dirty="0">
                <a:solidFill>
                  <a:schemeClr val="bg1"/>
                </a:solidFill>
                <a:latin typeface="Arial" panose="020B0604020202020204" pitchFamily="34" charset="0"/>
                <a:ea typeface="+mn-ea"/>
                <a:cs typeface="+mn-cs"/>
              </a:rPr>
            </a:br>
            <a:endParaRPr lang="en-US" sz="2800" b="1" dirty="0">
              <a:solidFill>
                <a:schemeClr val="bg1"/>
              </a:solidFill>
              <a:latin typeface="Arial" panose="020B0604020202020204" pitchFamily="34" charset="0"/>
              <a:ea typeface="+mn-ea"/>
              <a:cs typeface="+mn-cs"/>
            </a:endParaRPr>
          </a:p>
        </p:txBody>
      </p:sp>
      <p:sp>
        <p:nvSpPr>
          <p:cNvPr id="3" name="Espace réservé du texte 2">
            <a:extLst>
              <a:ext uri="{FF2B5EF4-FFF2-40B4-BE49-F238E27FC236}">
                <a16:creationId xmlns="" xmlns:a16="http://schemas.microsoft.com/office/drawing/2014/main" id="{FF65A9A6-0385-A84F-13A5-92E51518B8BB}"/>
              </a:ext>
            </a:extLst>
          </p:cNvPr>
          <p:cNvSpPr>
            <a:spLocks noGrp="1"/>
          </p:cNvSpPr>
          <p:nvPr>
            <p:ph type="body" idx="1"/>
          </p:nvPr>
        </p:nvSpPr>
        <p:spPr>
          <a:xfrm>
            <a:off x="1596357" y="779569"/>
            <a:ext cx="4451374" cy="537940"/>
          </a:xfrm>
        </p:spPr>
        <p:txBody>
          <a:bodyPr>
            <a:normAutofit/>
          </a:bodyPr>
          <a:lstStyle/>
          <a:p>
            <a:r>
              <a:rPr lang="fr-FR" altLang="fr-FR" dirty="0">
                <a:solidFill>
                  <a:srgbClr val="C00000"/>
                </a:solidFill>
                <a:cs typeface="Arial" charset="0"/>
              </a:rPr>
              <a:t>Activités réalisées </a:t>
            </a:r>
            <a:endParaRPr lang="en-US" dirty="0"/>
          </a:p>
        </p:txBody>
      </p:sp>
      <p:sp>
        <p:nvSpPr>
          <p:cNvPr id="5" name="Espace réservé du texte 4">
            <a:extLst>
              <a:ext uri="{FF2B5EF4-FFF2-40B4-BE49-F238E27FC236}">
                <a16:creationId xmlns="" xmlns:a16="http://schemas.microsoft.com/office/drawing/2014/main" id="{590B935D-98D7-C460-7766-6C67AB68B1CD}"/>
              </a:ext>
            </a:extLst>
          </p:cNvPr>
          <p:cNvSpPr>
            <a:spLocks noGrp="1"/>
          </p:cNvSpPr>
          <p:nvPr>
            <p:ph type="body" sz="quarter" idx="3"/>
          </p:nvPr>
        </p:nvSpPr>
        <p:spPr>
          <a:xfrm>
            <a:off x="6047732" y="584151"/>
            <a:ext cx="4282529" cy="695327"/>
          </a:xfrm>
        </p:spPr>
        <p:txBody>
          <a:bodyPr vert="horz" lIns="91440" tIns="45720" rIns="91440" bIns="45720" rtlCol="0" anchor="b">
            <a:normAutofit fontScale="85000" lnSpcReduction="20000"/>
          </a:bodyPr>
          <a:lstStyle/>
          <a:p>
            <a:endParaRPr lang="fr-FR" altLang="fr-FR" dirty="0">
              <a:solidFill>
                <a:srgbClr val="C00000"/>
              </a:solidFill>
              <a:cs typeface="Arial" charset="0"/>
            </a:endParaRPr>
          </a:p>
          <a:p>
            <a:r>
              <a:rPr lang="fr-FR" altLang="fr-FR" dirty="0">
                <a:solidFill>
                  <a:srgbClr val="C00000"/>
                </a:solidFill>
                <a:cs typeface="Arial" charset="0"/>
              </a:rPr>
              <a:t>Activités planifiées </a:t>
            </a:r>
            <a:endParaRPr lang="en-US" dirty="0">
              <a:solidFill>
                <a:srgbClr val="C00000"/>
              </a:solidFill>
              <a:cs typeface="Arial" charset="0"/>
            </a:endParaRPr>
          </a:p>
        </p:txBody>
      </p:sp>
      <p:sp>
        <p:nvSpPr>
          <p:cNvPr id="6" name="Espace réservé du contenu 5">
            <a:extLst>
              <a:ext uri="{FF2B5EF4-FFF2-40B4-BE49-F238E27FC236}">
                <a16:creationId xmlns="" xmlns:a16="http://schemas.microsoft.com/office/drawing/2014/main" id="{A2CCA133-E116-1547-1DED-94175A1395A8}"/>
              </a:ext>
            </a:extLst>
          </p:cNvPr>
          <p:cNvSpPr>
            <a:spLocks noGrp="1"/>
          </p:cNvSpPr>
          <p:nvPr>
            <p:ph sz="quarter" idx="4"/>
          </p:nvPr>
        </p:nvSpPr>
        <p:spPr>
          <a:xfrm>
            <a:off x="6133341" y="1317509"/>
            <a:ext cx="4247455" cy="5207835"/>
          </a:xfrm>
        </p:spPr>
        <p:txBody>
          <a:bodyPr>
            <a:normAutofit/>
          </a:bodyPr>
          <a:lstStyle/>
          <a:p>
            <a:r>
              <a:rPr lang="fr-FR" sz="2000" dirty="0">
                <a:cs typeface="Arial" charset="0"/>
              </a:rPr>
              <a:t>Evaluation de la campagne de riposte (LQAS, monitorage end </a:t>
            </a:r>
            <a:r>
              <a:rPr lang="fr-FR" sz="2000" dirty="0" err="1">
                <a:cs typeface="Arial" charset="0"/>
              </a:rPr>
              <a:t>process</a:t>
            </a:r>
            <a:r>
              <a:rPr lang="fr-FR" sz="2000" dirty="0">
                <a:cs typeface="Arial" charset="0"/>
              </a:rPr>
              <a:t>) </a:t>
            </a:r>
            <a:endParaRPr lang="fr-FR" sz="2000" dirty="0">
              <a:cs typeface="Arial" charset="0"/>
            </a:endParaRPr>
          </a:p>
          <a:p>
            <a:r>
              <a:rPr lang="fr-FR" sz="2000" dirty="0">
                <a:cs typeface="Arial" charset="0"/>
              </a:rPr>
              <a:t>Rendre </a:t>
            </a:r>
            <a:r>
              <a:rPr lang="fr-FR" sz="2000" dirty="0">
                <a:cs typeface="Arial" charset="0"/>
              </a:rPr>
              <a:t>disponible les </a:t>
            </a:r>
            <a:r>
              <a:rPr lang="fr-FR" sz="2000" dirty="0">
                <a:cs typeface="Arial" charset="0"/>
              </a:rPr>
              <a:t>do</a:t>
            </a:r>
          </a:p>
          <a:p>
            <a:pPr marL="0" indent="0">
              <a:buNone/>
            </a:pPr>
            <a:r>
              <a:rPr lang="fr-FR" sz="2000" dirty="0" err="1">
                <a:cs typeface="Arial" charset="0"/>
              </a:rPr>
              <a:t>nnées</a:t>
            </a:r>
            <a:r>
              <a:rPr lang="fr-FR" sz="2000" dirty="0">
                <a:cs typeface="Arial" charset="0"/>
              </a:rPr>
              <a:t> </a:t>
            </a:r>
            <a:r>
              <a:rPr lang="fr-FR" sz="2000" dirty="0">
                <a:cs typeface="Arial" charset="0"/>
              </a:rPr>
              <a:t>provisoires de </a:t>
            </a:r>
            <a:r>
              <a:rPr lang="fr-FR" sz="2000" dirty="0">
                <a:cs typeface="Arial" charset="0"/>
              </a:rPr>
              <a:t>la campagne</a:t>
            </a:r>
            <a:endParaRPr lang="fr-FR" sz="2000" dirty="0">
              <a:cs typeface="Arial" charset="0"/>
            </a:endParaRPr>
          </a:p>
          <a:p>
            <a:r>
              <a:rPr lang="fr-FR" sz="2000" dirty="0">
                <a:cs typeface="Arial" charset="0"/>
              </a:rPr>
              <a:t>Diffusion du bulletin d’information de la campagne </a:t>
            </a:r>
            <a:r>
              <a:rPr lang="fr-FR" sz="2000" dirty="0" err="1">
                <a:cs typeface="Arial" charset="0"/>
              </a:rPr>
              <a:t>journalièrement</a:t>
            </a:r>
            <a:endParaRPr lang="fr-FR" sz="2000" dirty="0">
              <a:cs typeface="Arial" charset="0"/>
            </a:endParaRPr>
          </a:p>
          <a:p>
            <a:r>
              <a:rPr lang="fr-FR" sz="2000" dirty="0">
                <a:cs typeface="Arial" charset="0"/>
              </a:rPr>
              <a:t>Préparation de la riposte contre l’épidémie de rougeole à la prison centrale de </a:t>
            </a:r>
            <a:r>
              <a:rPr lang="fr-FR" sz="2000" dirty="0" smtClean="0">
                <a:cs typeface="Arial" charset="0"/>
              </a:rPr>
              <a:t>MPIMBA</a:t>
            </a:r>
          </a:p>
          <a:p>
            <a:r>
              <a:rPr lang="fr-FR" sz="2000" dirty="0" smtClean="0">
                <a:cs typeface="Arial" charset="0"/>
              </a:rPr>
              <a:t>Supervisions formatives dans les DS</a:t>
            </a:r>
            <a:endParaRPr lang="fr-FR" sz="2000" dirty="0">
              <a:cs typeface="Arial" charset="0"/>
            </a:endParaRPr>
          </a:p>
          <a:p>
            <a:endParaRPr lang="fr-FR" sz="2000" dirty="0">
              <a:cs typeface="Arial" charset="0"/>
            </a:endParaRPr>
          </a:p>
          <a:p>
            <a:pPr marL="0" indent="0">
              <a:buNone/>
            </a:pPr>
            <a:endParaRPr lang="fr-FR" sz="2000" b="1" dirty="0">
              <a:solidFill>
                <a:srgbClr val="3366CC"/>
              </a:solidFill>
              <a:cs typeface="Arial" charset="0"/>
            </a:endParaRPr>
          </a:p>
          <a:p>
            <a:pPr marL="0" indent="0">
              <a:buNone/>
            </a:pPr>
            <a:endParaRPr lang="fr-FR" sz="2000" b="1" dirty="0">
              <a:solidFill>
                <a:srgbClr val="3366CC"/>
              </a:solidFill>
              <a:cs typeface="Arial" charset="0"/>
            </a:endParaRPr>
          </a:p>
        </p:txBody>
      </p:sp>
      <p:sp>
        <p:nvSpPr>
          <p:cNvPr id="7" name="Espace réservé du numéro de diapositive 6">
            <a:extLst>
              <a:ext uri="{FF2B5EF4-FFF2-40B4-BE49-F238E27FC236}">
                <a16:creationId xmlns="" xmlns:a16="http://schemas.microsoft.com/office/drawing/2014/main" id="{B6D2F77F-8DB4-E7CC-1A57-E65A7E00784A}"/>
              </a:ext>
            </a:extLst>
          </p:cNvPr>
          <p:cNvSpPr>
            <a:spLocks noGrp="1"/>
          </p:cNvSpPr>
          <p:nvPr>
            <p:ph type="sldNum" sz="quarter" idx="12"/>
          </p:nvPr>
        </p:nvSpPr>
        <p:spPr/>
        <p:txBody>
          <a:bodyPr/>
          <a:lstStyle/>
          <a:p>
            <a:fld id="{2E9F78C3-3502-4270-B65D-F8912E85C18B}" type="slidenum">
              <a:rPr lang="fr-FR" smtClean="0"/>
              <a:pPr/>
              <a:t>30</a:t>
            </a:fld>
            <a:endParaRPr lang="fr-FR" dirty="0"/>
          </a:p>
        </p:txBody>
      </p:sp>
      <p:sp>
        <p:nvSpPr>
          <p:cNvPr id="8" name="Espace réservé du contenu 5">
            <a:extLst>
              <a:ext uri="{FF2B5EF4-FFF2-40B4-BE49-F238E27FC236}">
                <a16:creationId xmlns="" xmlns:a16="http://schemas.microsoft.com/office/drawing/2014/main" id="{A2CCA133-E116-1547-1DED-94175A1395A8}"/>
              </a:ext>
            </a:extLst>
          </p:cNvPr>
          <p:cNvSpPr>
            <a:spLocks noGrp="1"/>
          </p:cNvSpPr>
          <p:nvPr>
            <p:ph sz="half" idx="2"/>
          </p:nvPr>
        </p:nvSpPr>
        <p:spPr>
          <a:xfrm>
            <a:off x="1596357" y="1293375"/>
            <a:ext cx="4247430" cy="5428100"/>
          </a:xfrm>
        </p:spPr>
        <p:txBody>
          <a:bodyPr>
            <a:noAutofit/>
          </a:bodyPr>
          <a:lstStyle/>
          <a:p>
            <a:pPr marL="342900" indent="-342900">
              <a:lnSpc>
                <a:spcPct val="100000"/>
              </a:lnSpc>
              <a:spcBef>
                <a:spcPct val="20000"/>
              </a:spcBef>
              <a:defRPr/>
            </a:pPr>
            <a:endParaRPr lang="en-US" sz="2000" dirty="0">
              <a:cs typeface="Arial" charset="0"/>
            </a:endParaRPr>
          </a:p>
          <a:p>
            <a:pPr lvl="0"/>
            <a:r>
              <a:rPr lang="fr-FR" sz="2000" dirty="0">
                <a:cs typeface="Arial" charset="0"/>
              </a:rPr>
              <a:t>Campagne proprement dite menée</a:t>
            </a:r>
          </a:p>
          <a:p>
            <a:pPr lvl="0"/>
            <a:r>
              <a:rPr lang="fr-FR" sz="2000" dirty="0">
                <a:cs typeface="Arial" charset="0"/>
              </a:rPr>
              <a:t>Supervision de la campagne de riposte menée</a:t>
            </a:r>
          </a:p>
          <a:p>
            <a:r>
              <a:rPr lang="fr-FR" sz="2000" dirty="0">
                <a:cs typeface="Arial" charset="0"/>
              </a:rPr>
              <a:t>Réunions </a:t>
            </a:r>
            <a:r>
              <a:rPr lang="fr-FR" sz="2000" dirty="0">
                <a:cs typeface="Arial" charset="0"/>
              </a:rPr>
              <a:t>journalières d’évaluation de la campagne de riposte contre la Polio</a:t>
            </a:r>
          </a:p>
          <a:p>
            <a:r>
              <a:rPr lang="fr-FR" sz="2000" dirty="0">
                <a:cs typeface="Arial" charset="0"/>
              </a:rPr>
              <a:t>Diffusion du bulletin d’information de la campagne journalièrement</a:t>
            </a:r>
          </a:p>
          <a:p>
            <a:r>
              <a:rPr lang="fr-FR" sz="2000" dirty="0">
                <a:cs typeface="Arial" charset="0"/>
              </a:rPr>
              <a:t>Logistique </a:t>
            </a:r>
            <a:r>
              <a:rPr lang="fr-FR" sz="2000" dirty="0">
                <a:cs typeface="Arial" charset="0"/>
              </a:rPr>
              <a:t>inverse des flacons utilisables et non utilisables des CDS vers les BDS</a:t>
            </a:r>
          </a:p>
          <a:p>
            <a:endParaRPr lang="fr-FR" sz="2000" dirty="0">
              <a:cs typeface="Arial" charset="0"/>
            </a:endParaRPr>
          </a:p>
          <a:p>
            <a:endParaRPr lang="fr-FR" sz="2000" b="1" dirty="0">
              <a:solidFill>
                <a:srgbClr val="3366CC"/>
              </a:solidFill>
              <a:cs typeface="Arial" charset="0"/>
            </a:endParaRPr>
          </a:p>
          <a:p>
            <a:endParaRPr lang="fr-FR" sz="2000" b="1" dirty="0">
              <a:solidFill>
                <a:srgbClr val="3366CC"/>
              </a:solidFill>
              <a:cs typeface="Arial" charset="0"/>
            </a:endParaRPr>
          </a:p>
        </p:txBody>
      </p:sp>
    </p:spTree>
    <p:extLst>
      <p:ext uri="{BB962C8B-B14F-4D97-AF65-F5344CB8AC3E}">
        <p14:creationId xmlns:p14="http://schemas.microsoft.com/office/powerpoint/2010/main" val="2287516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 xmlns:a16="http://schemas.microsoft.com/office/drawing/2014/main" id="{56C7D698-BD76-4F75-9EDC-6DF1D5258C98}"/>
              </a:ext>
            </a:extLst>
          </p:cNvPr>
          <p:cNvSpPr>
            <a:spLocks noGrp="1"/>
          </p:cNvSpPr>
          <p:nvPr>
            <p:ph type="title"/>
          </p:nvPr>
        </p:nvSpPr>
        <p:spPr>
          <a:xfrm>
            <a:off x="-216309" y="129598"/>
            <a:ext cx="12840928" cy="597401"/>
          </a:xfrm>
          <a:solidFill>
            <a:srgbClr val="05F51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fontScale="90000"/>
          </a:bodyPr>
          <a:lstStyle/>
          <a:p>
            <a:pPr algn="ctr"/>
            <a:r>
              <a:rPr lang="en-US"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C</a:t>
            </a:r>
            <a:r>
              <a:rPr lang="fr-FR" sz="2800" b="1" dirty="0">
                <a:solidFill>
                  <a:schemeClr val="bg1"/>
                </a:solidFill>
                <a:latin typeface="Tahoma" panose="020B0604030504040204" pitchFamily="34" charset="0"/>
                <a:ea typeface="Tahoma" panose="020B0604030504040204" pitchFamily="34" charset="0"/>
                <a:cs typeface="Tahoma" panose="020B0604030504040204" pitchFamily="34" charset="0"/>
              </a:rPr>
              <a:t>ouvertures</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vaccinales</a:t>
            </a:r>
            <a:r>
              <a:rPr lang="fr-FR" sz="2800" b="1" dirty="0">
                <a:solidFill>
                  <a:schemeClr val="bg1"/>
                </a:solidFill>
                <a:latin typeface="Tahoma" panose="020B0604030504040204" pitchFamily="34" charset="0"/>
                <a:ea typeface="Tahoma" panose="020B0604030504040204" pitchFamily="34" charset="0"/>
                <a:cs typeface="Tahoma" panose="020B0604030504040204" pitchFamily="34" charset="0"/>
              </a:rPr>
              <a:t> par district et par antigène de </a:t>
            </a:r>
            <a:r>
              <a:rPr lang="fr-FR"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Janvier </a:t>
            </a:r>
            <a:r>
              <a:rPr lang="fr-FR"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_</a:t>
            </a:r>
            <a:r>
              <a:rPr lang="fr-FR"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Avril</a:t>
            </a:r>
            <a:r>
              <a:rPr lang="fr-FR"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fr-FR"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2023 </a:t>
            </a:r>
            <a:endParaRPr lang="fr-FR"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Espace réservé du contenu 1"/>
          <p:cNvSpPr>
            <a:spLocks noGrp="1"/>
          </p:cNvSpPr>
          <p:nvPr>
            <p:ph idx="1"/>
          </p:nvPr>
        </p:nvSpPr>
        <p:spPr/>
        <p:txBody>
          <a:bodyPr/>
          <a:lstStyle/>
          <a:p>
            <a:endParaRPr lang="fr-FR"/>
          </a:p>
        </p:txBody>
      </p:sp>
      <p:pic>
        <p:nvPicPr>
          <p:cNvPr id="3" name="Image 2"/>
          <p:cNvPicPr>
            <a:picLocks noChangeAspect="1"/>
          </p:cNvPicPr>
          <p:nvPr/>
        </p:nvPicPr>
        <p:blipFill>
          <a:blip r:embed="rId3"/>
          <a:stretch>
            <a:fillRect/>
          </a:stretch>
        </p:blipFill>
        <p:spPr>
          <a:xfrm>
            <a:off x="0" y="726999"/>
            <a:ext cx="12044516" cy="6001777"/>
          </a:xfrm>
          <a:prstGeom prst="rect">
            <a:avLst/>
          </a:prstGeom>
        </p:spPr>
      </p:pic>
    </p:spTree>
    <p:extLst>
      <p:ext uri="{BB962C8B-B14F-4D97-AF65-F5344CB8AC3E}">
        <p14:creationId xmlns:p14="http://schemas.microsoft.com/office/powerpoint/2010/main" val="22216861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 xmlns:a16="http://schemas.microsoft.com/office/drawing/2014/main" id="{56C7D698-BD76-4F75-9EDC-6DF1D5258C98}"/>
              </a:ext>
            </a:extLst>
          </p:cNvPr>
          <p:cNvSpPr>
            <a:spLocks noGrp="1"/>
          </p:cNvSpPr>
          <p:nvPr>
            <p:ph type="title"/>
          </p:nvPr>
        </p:nvSpPr>
        <p:spPr>
          <a:xfrm>
            <a:off x="69275" y="74178"/>
            <a:ext cx="12011891" cy="597401"/>
          </a:xfrm>
          <a:solidFill>
            <a:srgbClr val="05F51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p>
            <a:pPr algn="ctr"/>
            <a:r>
              <a:rPr lang="en-US" sz="2800" b="1" dirty="0">
                <a:solidFill>
                  <a:schemeClr val="bg1"/>
                </a:solidFill>
              </a:rPr>
              <a:t> C</a:t>
            </a:r>
            <a:r>
              <a:rPr lang="fr-FR" sz="2800" b="1" dirty="0">
                <a:solidFill>
                  <a:schemeClr val="bg1"/>
                </a:solidFill>
              </a:rPr>
              <a:t>ouvertures</a:t>
            </a:r>
            <a:r>
              <a:rPr lang="en-US" sz="2800" b="1" dirty="0">
                <a:solidFill>
                  <a:schemeClr val="bg1"/>
                </a:solidFill>
              </a:rPr>
              <a:t> vaccinales</a:t>
            </a:r>
            <a:r>
              <a:rPr lang="fr-FR" sz="2800" b="1" dirty="0">
                <a:solidFill>
                  <a:schemeClr val="bg1"/>
                </a:solidFill>
              </a:rPr>
              <a:t> par district et par antigène de </a:t>
            </a:r>
            <a:r>
              <a:rPr lang="fr-FR" sz="2800" b="1" dirty="0" err="1" smtClean="0">
                <a:solidFill>
                  <a:schemeClr val="bg1"/>
                </a:solidFill>
              </a:rPr>
              <a:t>Janvier_Avril</a:t>
            </a:r>
            <a:r>
              <a:rPr lang="fr-FR" sz="2800" b="1" dirty="0" smtClean="0">
                <a:solidFill>
                  <a:schemeClr val="bg1"/>
                </a:solidFill>
              </a:rPr>
              <a:t> </a:t>
            </a:r>
            <a:r>
              <a:rPr lang="fr-FR" sz="2800" b="1" dirty="0" smtClean="0">
                <a:solidFill>
                  <a:schemeClr val="bg1"/>
                </a:solidFill>
              </a:rPr>
              <a:t>2023</a:t>
            </a:r>
            <a:endParaRPr lang="fr-FR" sz="2800" b="1" dirty="0">
              <a:solidFill>
                <a:schemeClr val="bg1"/>
              </a:solidFill>
            </a:endParaRPr>
          </a:p>
        </p:txBody>
      </p:sp>
      <p:pic>
        <p:nvPicPr>
          <p:cNvPr id="3" name="Image 2"/>
          <p:cNvPicPr>
            <a:picLocks noChangeAspect="1"/>
          </p:cNvPicPr>
          <p:nvPr/>
        </p:nvPicPr>
        <p:blipFill>
          <a:blip r:embed="rId3"/>
          <a:stretch>
            <a:fillRect/>
          </a:stretch>
        </p:blipFill>
        <p:spPr>
          <a:xfrm>
            <a:off x="69275" y="746790"/>
            <a:ext cx="11709770" cy="5723820"/>
          </a:xfrm>
          <a:prstGeom prst="rect">
            <a:avLst/>
          </a:prstGeom>
        </p:spPr>
      </p:pic>
    </p:spTree>
    <p:extLst>
      <p:ext uri="{BB962C8B-B14F-4D97-AF65-F5344CB8AC3E}">
        <p14:creationId xmlns:p14="http://schemas.microsoft.com/office/powerpoint/2010/main" val="17346481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 xmlns:a16="http://schemas.microsoft.com/office/drawing/2014/main" id="{56C7D698-BD76-4F75-9EDC-6DF1D5258C98}"/>
              </a:ext>
            </a:extLst>
          </p:cNvPr>
          <p:cNvSpPr>
            <a:spLocks noGrp="1"/>
          </p:cNvSpPr>
          <p:nvPr>
            <p:ph type="title"/>
          </p:nvPr>
        </p:nvSpPr>
        <p:spPr>
          <a:xfrm>
            <a:off x="-108154" y="98824"/>
            <a:ext cx="12120046" cy="593903"/>
          </a:xfrm>
          <a:solidFill>
            <a:srgbClr val="05F51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fontScale="90000"/>
          </a:bodyPr>
          <a:lstStyle/>
          <a:p>
            <a:pPr algn="ctr"/>
            <a:r>
              <a:rPr lang="en-US" sz="2800" b="1" dirty="0">
                <a:solidFill>
                  <a:schemeClr val="bg1"/>
                </a:solidFill>
              </a:rPr>
              <a:t> </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C</a:t>
            </a:r>
            <a:r>
              <a:rPr lang="fr-FR" sz="2800" b="1" dirty="0">
                <a:solidFill>
                  <a:schemeClr val="bg1"/>
                </a:solidFill>
                <a:latin typeface="Tahoma" panose="020B0604030504040204" pitchFamily="34" charset="0"/>
                <a:ea typeface="Tahoma" panose="020B0604030504040204" pitchFamily="34" charset="0"/>
                <a:cs typeface="Tahoma" panose="020B0604030504040204" pitchFamily="34" charset="0"/>
              </a:rPr>
              <a:t>ouvertures</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vaccinales</a:t>
            </a:r>
            <a:r>
              <a:rPr lang="fr-FR" sz="2800" b="1" dirty="0">
                <a:solidFill>
                  <a:schemeClr val="bg1"/>
                </a:solidFill>
                <a:latin typeface="Tahoma" panose="020B0604030504040204" pitchFamily="34" charset="0"/>
                <a:ea typeface="Tahoma" panose="020B0604030504040204" pitchFamily="34" charset="0"/>
                <a:cs typeface="Tahoma" panose="020B0604030504040204" pitchFamily="34" charset="0"/>
              </a:rPr>
              <a:t> par </a:t>
            </a:r>
            <a:r>
              <a:rPr lang="fr-FR"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DS </a:t>
            </a:r>
            <a:r>
              <a:rPr lang="fr-FR" sz="2800" b="1" dirty="0">
                <a:solidFill>
                  <a:schemeClr val="bg1"/>
                </a:solidFill>
                <a:latin typeface="Tahoma" panose="020B0604030504040204" pitchFamily="34" charset="0"/>
                <a:ea typeface="Tahoma" panose="020B0604030504040204" pitchFamily="34" charset="0"/>
                <a:cs typeface="Tahoma" panose="020B0604030504040204" pitchFamily="34" charset="0"/>
              </a:rPr>
              <a:t>et par antigène de </a:t>
            </a:r>
            <a:r>
              <a:rPr lang="fr-FR" sz="28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Janvier_Avril</a:t>
            </a:r>
            <a:r>
              <a:rPr lang="fr-FR"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fr-FR"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2023 </a:t>
            </a:r>
            <a:endParaRPr lang="fr-FR"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3" name="Image 2"/>
          <p:cNvPicPr>
            <a:picLocks noChangeAspect="1"/>
          </p:cNvPicPr>
          <p:nvPr/>
        </p:nvPicPr>
        <p:blipFill>
          <a:blip r:embed="rId3"/>
          <a:stretch>
            <a:fillRect/>
          </a:stretch>
        </p:blipFill>
        <p:spPr>
          <a:xfrm>
            <a:off x="226141" y="804499"/>
            <a:ext cx="11631561" cy="5920766"/>
          </a:xfrm>
          <a:prstGeom prst="rect">
            <a:avLst/>
          </a:prstGeom>
        </p:spPr>
      </p:pic>
    </p:spTree>
    <p:extLst>
      <p:ext uri="{BB962C8B-B14F-4D97-AF65-F5344CB8AC3E}">
        <p14:creationId xmlns:p14="http://schemas.microsoft.com/office/powerpoint/2010/main" val="9455001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7714" y="365126"/>
            <a:ext cx="11821886" cy="647246"/>
          </a:xfrm>
          <a:solidFill>
            <a:srgbClr val="05F51C"/>
          </a:solidFill>
        </p:spPr>
        <p:txBody>
          <a:bodyPr>
            <a:normAutofit fontScale="90000"/>
          </a:bodyPr>
          <a:lstStyle/>
          <a:p>
            <a:r>
              <a:rPr lang="fr-FR" dirty="0" smtClean="0"/>
              <a:t>Couverture vaccinale Td2+ de </a:t>
            </a:r>
            <a:r>
              <a:rPr lang="fr-FR" dirty="0" err="1" smtClean="0"/>
              <a:t>Janvier_Avril</a:t>
            </a:r>
            <a:r>
              <a:rPr lang="fr-FR" dirty="0" smtClean="0"/>
              <a:t>  </a:t>
            </a:r>
            <a:r>
              <a:rPr lang="fr-FR" dirty="0" smtClean="0"/>
              <a:t>2023</a:t>
            </a:r>
            <a:endParaRPr lang="fr-FR" dirty="0"/>
          </a:p>
        </p:txBody>
      </p:sp>
      <p:sp>
        <p:nvSpPr>
          <p:cNvPr id="5" name="ZoneTexte 4"/>
          <p:cNvSpPr txBox="1"/>
          <p:nvPr/>
        </p:nvSpPr>
        <p:spPr>
          <a:xfrm>
            <a:off x="0" y="5879417"/>
            <a:ext cx="12115800" cy="830997"/>
          </a:xfrm>
          <a:prstGeom prst="rect">
            <a:avLst/>
          </a:prstGeom>
          <a:solidFill>
            <a:srgbClr val="00B0F0"/>
          </a:solidFill>
        </p:spPr>
        <p:txBody>
          <a:bodyPr wrap="square" rtlCol="0">
            <a:spAutoFit/>
          </a:bodyPr>
          <a:lstStyle/>
          <a:p>
            <a:r>
              <a:rPr lang="fr-FR" sz="2400" b="1" dirty="0" smtClean="0">
                <a:solidFill>
                  <a:srgbClr val="002060"/>
                </a:solidFill>
              </a:rPr>
              <a:t>Il </a:t>
            </a:r>
            <a:r>
              <a:rPr lang="fr-FR" sz="2400" b="1" dirty="0" err="1" smtClean="0">
                <a:solidFill>
                  <a:srgbClr val="002060"/>
                </a:solidFill>
              </a:rPr>
              <a:t>ya</a:t>
            </a:r>
            <a:r>
              <a:rPr lang="fr-FR" sz="2400" b="1" dirty="0" smtClean="0">
                <a:solidFill>
                  <a:srgbClr val="002060"/>
                </a:solidFill>
              </a:rPr>
              <a:t> seulement </a:t>
            </a:r>
            <a:r>
              <a:rPr lang="fr-FR" sz="2400" b="1" dirty="0">
                <a:solidFill>
                  <a:srgbClr val="002060"/>
                </a:solidFill>
              </a:rPr>
              <a:t>6</a:t>
            </a:r>
            <a:r>
              <a:rPr lang="fr-FR" sz="2400" b="1" dirty="0" smtClean="0">
                <a:solidFill>
                  <a:srgbClr val="002060"/>
                </a:solidFill>
              </a:rPr>
              <a:t> DS qui ont une Couverture vaccinale atteignant 80%; les DS ayant atteint une couverture vaccinale en Td2+ supérieure à 50% sont au nombre de 30 (61%)</a:t>
            </a:r>
            <a:endParaRPr lang="fr-FR" sz="2400" b="1" dirty="0">
              <a:solidFill>
                <a:srgbClr val="002060"/>
              </a:solidFill>
            </a:endParaRPr>
          </a:p>
        </p:txBody>
      </p:sp>
      <p:sp>
        <p:nvSpPr>
          <p:cNvPr id="3" name="Rectangle 2"/>
          <p:cNvSpPr/>
          <p:nvPr/>
        </p:nvSpPr>
        <p:spPr>
          <a:xfrm>
            <a:off x="8088230" y="5595599"/>
            <a:ext cx="363256" cy="23340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1"/>
              </a:solidFill>
            </a:endParaRPr>
          </a:p>
        </p:txBody>
      </p:sp>
      <p:sp>
        <p:nvSpPr>
          <p:cNvPr id="6" name="Rectangle 5"/>
          <p:cNvSpPr/>
          <p:nvPr/>
        </p:nvSpPr>
        <p:spPr>
          <a:xfrm>
            <a:off x="9349989" y="5586045"/>
            <a:ext cx="363256" cy="23340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10662699" y="5586045"/>
            <a:ext cx="363256" cy="23340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extBox 3"/>
          <p:cNvSpPr txBox="1"/>
          <p:nvPr/>
        </p:nvSpPr>
        <p:spPr>
          <a:xfrm>
            <a:off x="7832077" y="5254230"/>
            <a:ext cx="875561" cy="338554"/>
          </a:xfrm>
          <a:prstGeom prst="rect">
            <a:avLst/>
          </a:prstGeom>
          <a:noFill/>
        </p:spPr>
        <p:txBody>
          <a:bodyPr wrap="none" rtlCol="0">
            <a:spAutoFit/>
          </a:bodyPr>
          <a:lstStyle/>
          <a:p>
            <a:r>
              <a:rPr lang="fr-FR" sz="1600" b="1" dirty="0" smtClean="0"/>
              <a:t>CV≥80%</a:t>
            </a:r>
            <a:endParaRPr lang="fr-FR" sz="1600" b="1" dirty="0"/>
          </a:p>
        </p:txBody>
      </p:sp>
      <p:sp>
        <p:nvSpPr>
          <p:cNvPr id="9" name="TextBox 8"/>
          <p:cNvSpPr txBox="1"/>
          <p:nvPr/>
        </p:nvSpPr>
        <p:spPr>
          <a:xfrm>
            <a:off x="9001429" y="5254230"/>
            <a:ext cx="1186543" cy="338554"/>
          </a:xfrm>
          <a:prstGeom prst="rect">
            <a:avLst/>
          </a:prstGeom>
          <a:noFill/>
        </p:spPr>
        <p:txBody>
          <a:bodyPr wrap="none" rtlCol="0">
            <a:spAutoFit/>
          </a:bodyPr>
          <a:lstStyle/>
          <a:p>
            <a:r>
              <a:rPr lang="fr-FR" sz="1600" b="1" dirty="0" smtClean="0"/>
              <a:t>80&gt;CV≥50%</a:t>
            </a:r>
            <a:endParaRPr lang="fr-FR" sz="1600" b="1" dirty="0"/>
          </a:p>
        </p:txBody>
      </p:sp>
      <p:sp>
        <p:nvSpPr>
          <p:cNvPr id="10" name="TextBox 9"/>
          <p:cNvSpPr txBox="1"/>
          <p:nvPr/>
        </p:nvSpPr>
        <p:spPr>
          <a:xfrm>
            <a:off x="10446274" y="5217507"/>
            <a:ext cx="875561" cy="338554"/>
          </a:xfrm>
          <a:prstGeom prst="rect">
            <a:avLst/>
          </a:prstGeom>
          <a:noFill/>
        </p:spPr>
        <p:txBody>
          <a:bodyPr wrap="none" rtlCol="0">
            <a:spAutoFit/>
          </a:bodyPr>
          <a:lstStyle/>
          <a:p>
            <a:r>
              <a:rPr lang="fr-FR" sz="1600" b="1" dirty="0" smtClean="0"/>
              <a:t>CV&gt;50%</a:t>
            </a:r>
            <a:endParaRPr lang="fr-FR" sz="1600" b="1" dirty="0"/>
          </a:p>
        </p:txBody>
      </p:sp>
      <p:sp>
        <p:nvSpPr>
          <p:cNvPr id="13" name="ZoneTexte 12"/>
          <p:cNvSpPr txBox="1"/>
          <p:nvPr/>
        </p:nvSpPr>
        <p:spPr>
          <a:xfrm rot="5400000">
            <a:off x="-592796" y="2530368"/>
            <a:ext cx="1592943" cy="369332"/>
          </a:xfrm>
          <a:prstGeom prst="rect">
            <a:avLst/>
          </a:prstGeom>
          <a:solidFill>
            <a:schemeClr val="accent2"/>
          </a:solidFill>
        </p:spPr>
        <p:txBody>
          <a:bodyPr wrap="square" rtlCol="0">
            <a:spAutoFit/>
          </a:bodyPr>
          <a:lstStyle/>
          <a:p>
            <a:r>
              <a:rPr lang="fr-FR" dirty="0" smtClean="0"/>
              <a:t>CV Td 2+</a:t>
            </a:r>
            <a:endParaRPr lang="fr-FR" dirty="0"/>
          </a:p>
        </p:txBody>
      </p:sp>
      <p:graphicFrame>
        <p:nvGraphicFramePr>
          <p:cNvPr id="12" name="Graphique 11"/>
          <p:cNvGraphicFramePr>
            <a:graphicFrameLocks/>
          </p:cNvGraphicFramePr>
          <p:nvPr>
            <p:extLst>
              <p:ext uri="{D42A27DB-BD31-4B8C-83A1-F6EECF244321}">
                <p14:modId xmlns:p14="http://schemas.microsoft.com/office/powerpoint/2010/main" val="747722262"/>
              </p:ext>
            </p:extLst>
          </p:nvPr>
        </p:nvGraphicFramePr>
        <p:xfrm>
          <a:off x="314632" y="1150374"/>
          <a:ext cx="11724968" cy="40312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19312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0" y="0"/>
            <a:ext cx="12192000" cy="627651"/>
          </a:xfrm>
          <a:solidFill>
            <a:srgbClr val="05F51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Autofit/>
          </a:bodyPr>
          <a:lstStyle/>
          <a:p>
            <a:pPr algn="ctr"/>
            <a:r>
              <a:rPr lang="fr-FR" sz="2800" b="1" dirty="0">
                <a:solidFill>
                  <a:schemeClr val="bg1"/>
                </a:solidFill>
              </a:rPr>
              <a:t>Comparaison des antigènes qui </a:t>
            </a:r>
            <a:r>
              <a:rPr lang="fr-FR" sz="2800" b="1" dirty="0" smtClean="0">
                <a:solidFill>
                  <a:schemeClr val="bg1"/>
                </a:solidFill>
              </a:rPr>
              <a:t>sont administrés </a:t>
            </a:r>
            <a:r>
              <a:rPr lang="fr-FR" sz="2800" b="1" dirty="0">
                <a:solidFill>
                  <a:schemeClr val="bg1"/>
                </a:solidFill>
              </a:rPr>
              <a:t>au même </a:t>
            </a:r>
            <a:r>
              <a:rPr lang="fr-FR" sz="2800" b="1" dirty="0" smtClean="0">
                <a:solidFill>
                  <a:schemeClr val="bg1"/>
                </a:solidFill>
              </a:rPr>
              <a:t>moment/2023</a:t>
            </a:r>
            <a:endParaRPr lang="fr-FR" sz="2800" b="1" dirty="0">
              <a:solidFill>
                <a:schemeClr val="bg1"/>
              </a:solidFill>
            </a:endParaRPr>
          </a:p>
        </p:txBody>
      </p:sp>
      <p:sp>
        <p:nvSpPr>
          <p:cNvPr id="13" name="ZoneTexte 12"/>
          <p:cNvSpPr txBox="1"/>
          <p:nvPr/>
        </p:nvSpPr>
        <p:spPr>
          <a:xfrm>
            <a:off x="-1" y="6146875"/>
            <a:ext cx="3955747" cy="369332"/>
          </a:xfrm>
          <a:prstGeom prst="rect">
            <a:avLst/>
          </a:prstGeom>
          <a:solidFill>
            <a:schemeClr val="accent4"/>
          </a:solidFill>
        </p:spPr>
        <p:txBody>
          <a:bodyPr wrap="square" rtlCol="0">
            <a:spAutoFit/>
          </a:bodyPr>
          <a:lstStyle>
            <a:defPPr>
              <a:defRPr lang="fr-FR"/>
            </a:defPPr>
            <a:lvl1pPr algn="ctr">
              <a:defRPr b="1"/>
            </a:lvl1pPr>
          </a:lstStyle>
          <a:p>
            <a:r>
              <a:rPr lang="fr-FR" dirty="0"/>
              <a:t>VPO1, Penta1, PCV1 et Rota1</a:t>
            </a:r>
          </a:p>
        </p:txBody>
      </p:sp>
      <p:sp>
        <p:nvSpPr>
          <p:cNvPr id="7" name="ZoneTexte 6">
            <a:extLst>
              <a:ext uri="{FF2B5EF4-FFF2-40B4-BE49-F238E27FC236}">
                <a16:creationId xmlns="" xmlns:a16="http://schemas.microsoft.com/office/drawing/2014/main" id="{046EDC26-4A2C-4B5E-8557-17D54A639FF0}"/>
              </a:ext>
            </a:extLst>
          </p:cNvPr>
          <p:cNvSpPr txBox="1"/>
          <p:nvPr/>
        </p:nvSpPr>
        <p:spPr>
          <a:xfrm>
            <a:off x="4081805" y="6141144"/>
            <a:ext cx="3996761" cy="369332"/>
          </a:xfrm>
          <a:prstGeom prst="rect">
            <a:avLst/>
          </a:prstGeom>
          <a:solidFill>
            <a:schemeClr val="accent4"/>
          </a:solidFill>
        </p:spPr>
        <p:txBody>
          <a:bodyPr wrap="square" rtlCol="0">
            <a:spAutoFit/>
          </a:bodyPr>
          <a:lstStyle/>
          <a:p>
            <a:pPr algn="ctr"/>
            <a:r>
              <a:rPr lang="fr-FR" b="1" dirty="0"/>
              <a:t>VPO2, Penta2, PCV2 et Rota2</a:t>
            </a:r>
          </a:p>
        </p:txBody>
      </p:sp>
      <p:sp>
        <p:nvSpPr>
          <p:cNvPr id="8" name="ZoneTexte 7">
            <a:extLst>
              <a:ext uri="{FF2B5EF4-FFF2-40B4-BE49-F238E27FC236}">
                <a16:creationId xmlns="" xmlns:a16="http://schemas.microsoft.com/office/drawing/2014/main" id="{1D36E549-3970-4AA1-8FF7-0C7DEAF0196C}"/>
              </a:ext>
            </a:extLst>
          </p:cNvPr>
          <p:cNvSpPr txBox="1"/>
          <p:nvPr/>
        </p:nvSpPr>
        <p:spPr>
          <a:xfrm>
            <a:off x="8230966" y="6162843"/>
            <a:ext cx="3961034" cy="369332"/>
          </a:xfrm>
          <a:prstGeom prst="rect">
            <a:avLst/>
          </a:prstGeom>
          <a:solidFill>
            <a:schemeClr val="accent4"/>
          </a:solidFill>
        </p:spPr>
        <p:txBody>
          <a:bodyPr wrap="square" rtlCol="0">
            <a:spAutoFit/>
          </a:bodyPr>
          <a:lstStyle>
            <a:defPPr>
              <a:defRPr lang="fr-FR"/>
            </a:defPPr>
            <a:lvl1pPr algn="ctr">
              <a:defRPr b="1"/>
            </a:lvl1pPr>
          </a:lstStyle>
          <a:p>
            <a:r>
              <a:rPr lang="fr-FR" dirty="0"/>
              <a:t>VPO3, Penta3, PCV3, VPI</a:t>
            </a:r>
          </a:p>
        </p:txBody>
      </p:sp>
      <p:graphicFrame>
        <p:nvGraphicFramePr>
          <p:cNvPr id="12" name="Graphique 11"/>
          <p:cNvGraphicFramePr>
            <a:graphicFrameLocks/>
          </p:cNvGraphicFramePr>
          <p:nvPr>
            <p:extLst>
              <p:ext uri="{D42A27DB-BD31-4B8C-83A1-F6EECF244321}">
                <p14:modId xmlns:p14="http://schemas.microsoft.com/office/powerpoint/2010/main" val="3813940603"/>
              </p:ext>
            </p:extLst>
          </p:nvPr>
        </p:nvGraphicFramePr>
        <p:xfrm>
          <a:off x="294969" y="627651"/>
          <a:ext cx="3634436" cy="55351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phique 8"/>
          <p:cNvGraphicFramePr>
            <a:graphicFrameLocks/>
          </p:cNvGraphicFramePr>
          <p:nvPr>
            <p:extLst>
              <p:ext uri="{D42A27DB-BD31-4B8C-83A1-F6EECF244321}">
                <p14:modId xmlns:p14="http://schemas.microsoft.com/office/powerpoint/2010/main" val="4058983397"/>
              </p:ext>
            </p:extLst>
          </p:nvPr>
        </p:nvGraphicFramePr>
        <p:xfrm>
          <a:off x="268628" y="983226"/>
          <a:ext cx="3565953" cy="49456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aphique 9"/>
          <p:cNvGraphicFramePr>
            <a:graphicFrameLocks/>
          </p:cNvGraphicFramePr>
          <p:nvPr>
            <p:extLst>
              <p:ext uri="{D42A27DB-BD31-4B8C-83A1-F6EECF244321}">
                <p14:modId xmlns:p14="http://schemas.microsoft.com/office/powerpoint/2010/main" val="2438754641"/>
              </p:ext>
            </p:extLst>
          </p:nvPr>
        </p:nvGraphicFramePr>
        <p:xfrm>
          <a:off x="4129550" y="983226"/>
          <a:ext cx="3647766" cy="494562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Graphique 10"/>
          <p:cNvGraphicFramePr>
            <a:graphicFrameLocks/>
          </p:cNvGraphicFramePr>
          <p:nvPr>
            <p:extLst>
              <p:ext uri="{D42A27DB-BD31-4B8C-83A1-F6EECF244321}">
                <p14:modId xmlns:p14="http://schemas.microsoft.com/office/powerpoint/2010/main" val="1388686929"/>
              </p:ext>
            </p:extLst>
          </p:nvPr>
        </p:nvGraphicFramePr>
        <p:xfrm>
          <a:off x="7977461" y="983226"/>
          <a:ext cx="3821249" cy="494562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215463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490281"/>
          </a:xfrm>
          <a:solidFill>
            <a:srgbClr val="92D050"/>
          </a:solidFill>
        </p:spPr>
        <p:txBody>
          <a:bodyPr>
            <a:normAutofit fontScale="90000"/>
          </a:bodyPr>
          <a:lstStyle/>
          <a:p>
            <a:r>
              <a:rPr lang="fr-FR" dirty="0" smtClean="0"/>
              <a:t>	Cohorte d’enfants non vaccinés au RR2</a:t>
            </a:r>
            <a:endParaRPr lang="fr-FR" dirty="0"/>
          </a:p>
        </p:txBody>
      </p:sp>
      <p:sp>
        <p:nvSpPr>
          <p:cNvPr id="4" name="ZoneTexte 3"/>
          <p:cNvSpPr txBox="1"/>
          <p:nvPr/>
        </p:nvSpPr>
        <p:spPr>
          <a:xfrm>
            <a:off x="589935" y="5997677"/>
            <a:ext cx="11080955" cy="646331"/>
          </a:xfrm>
          <a:prstGeom prst="rect">
            <a:avLst/>
          </a:prstGeom>
          <a:noFill/>
        </p:spPr>
        <p:txBody>
          <a:bodyPr wrap="square" rtlCol="0">
            <a:spAutoFit/>
          </a:bodyPr>
          <a:lstStyle/>
          <a:p>
            <a:r>
              <a:rPr lang="fr-FR" dirty="0" smtClean="0"/>
              <a:t>Il s’agit des enfants vaccinés au RR1 de </a:t>
            </a:r>
            <a:r>
              <a:rPr lang="fr-FR" dirty="0" smtClean="0"/>
              <a:t>Février</a:t>
            </a:r>
            <a:r>
              <a:rPr lang="fr-FR" dirty="0" smtClean="0"/>
              <a:t> </a:t>
            </a:r>
            <a:r>
              <a:rPr lang="fr-FR" dirty="0" smtClean="0"/>
              <a:t>à </a:t>
            </a:r>
            <a:r>
              <a:rPr lang="fr-FR" dirty="0" smtClean="0"/>
              <a:t>Juillet </a:t>
            </a:r>
            <a:r>
              <a:rPr lang="fr-FR" dirty="0" smtClean="0"/>
              <a:t>2022 mais non vaccinés au RR2, neuf mois plus tard (de </a:t>
            </a:r>
            <a:r>
              <a:rPr lang="fr-FR" dirty="0" smtClean="0"/>
              <a:t>Novembre</a:t>
            </a:r>
            <a:r>
              <a:rPr lang="fr-FR" dirty="0" smtClean="0"/>
              <a:t> </a:t>
            </a:r>
            <a:r>
              <a:rPr lang="fr-FR" dirty="0" smtClean="0"/>
              <a:t>2022 à </a:t>
            </a:r>
            <a:r>
              <a:rPr lang="fr-FR" dirty="0" smtClean="0"/>
              <a:t>Avril</a:t>
            </a:r>
            <a:r>
              <a:rPr lang="fr-FR" dirty="0" smtClean="0"/>
              <a:t> </a:t>
            </a:r>
            <a:r>
              <a:rPr lang="fr-FR" dirty="0" smtClean="0"/>
              <a:t>2023)</a:t>
            </a:r>
            <a:endParaRPr lang="fr-FR" dirty="0"/>
          </a:p>
        </p:txBody>
      </p:sp>
      <p:graphicFrame>
        <p:nvGraphicFramePr>
          <p:cNvPr id="7" name="Graphique 6"/>
          <p:cNvGraphicFramePr>
            <a:graphicFrameLocks/>
          </p:cNvGraphicFramePr>
          <p:nvPr>
            <p:extLst>
              <p:ext uri="{D42A27DB-BD31-4B8C-83A1-F6EECF244321}">
                <p14:modId xmlns:p14="http://schemas.microsoft.com/office/powerpoint/2010/main" val="1595128406"/>
              </p:ext>
            </p:extLst>
          </p:nvPr>
        </p:nvGraphicFramePr>
        <p:xfrm>
          <a:off x="838200" y="1150373"/>
          <a:ext cx="11206316" cy="46604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832962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10241</TotalTime>
  <Words>1782</Words>
  <Application>Microsoft Office PowerPoint</Application>
  <PresentationFormat>Grand écran</PresentationFormat>
  <Paragraphs>554</Paragraphs>
  <Slides>30</Slides>
  <Notes>20</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30</vt:i4>
      </vt:variant>
    </vt:vector>
  </HeadingPairs>
  <TitlesOfParts>
    <vt:vector size="42" baseType="lpstr">
      <vt:lpstr>Aharoni</vt:lpstr>
      <vt:lpstr>Aparajita</vt:lpstr>
      <vt:lpstr>Arial</vt:lpstr>
      <vt:lpstr>Arial Narrow</vt:lpstr>
      <vt:lpstr>Arial Rounded MT Bold</vt:lpstr>
      <vt:lpstr>Calibri</vt:lpstr>
      <vt:lpstr>Calibri Light</vt:lpstr>
      <vt:lpstr>Comic Sans MS</vt:lpstr>
      <vt:lpstr>Tahoma</vt:lpstr>
      <vt:lpstr>Times New Roman</vt:lpstr>
      <vt:lpstr>Wingdings</vt:lpstr>
      <vt:lpstr>Office Theme</vt:lpstr>
      <vt:lpstr>Présentation PowerPoint</vt:lpstr>
      <vt:lpstr>Présentation PowerPoint</vt:lpstr>
      <vt:lpstr>Evolutions/Projections des CV par antigène sur la période 2018-2023 </vt:lpstr>
      <vt:lpstr>Couvertures vaccinales par district et par antigène de Janvier _Avril 2023 </vt:lpstr>
      <vt:lpstr> Couvertures vaccinales par district et par antigène de Janvier_Avril 2023</vt:lpstr>
      <vt:lpstr> Couvertures vaccinales par DS et par antigène de Janvier_Avril 2023 </vt:lpstr>
      <vt:lpstr>Couverture vaccinale Td2+ de Janvier_Avril  2023</vt:lpstr>
      <vt:lpstr>Comparaison des antigènes qui sont administrés au même moment/2023</vt:lpstr>
      <vt:lpstr> Cohorte d’enfants non vaccinés au RR2</vt:lpstr>
      <vt:lpstr> Cohorte d’enfants non vaccinés au RR2</vt:lpstr>
      <vt:lpstr>SURVEILLANCE DES MEV</vt:lpstr>
      <vt:lpstr>Présentation PowerPoint</vt:lpstr>
      <vt:lpstr>Présentation PowerPoint</vt:lpstr>
      <vt:lpstr>Présentation PowerPoint</vt:lpstr>
      <vt:lpstr>Présentation PowerPoint</vt:lpstr>
      <vt:lpstr>Présentation PowerPoint</vt:lpstr>
      <vt:lpstr>Présentation PowerPoint</vt:lpstr>
      <vt:lpstr>PERFORMANCE DE LA SURVEILLANCE DES PFA PAR DISTRICT  SANITAIRE Sem22 2022 – Sem 23 2023 </vt:lpstr>
      <vt:lpstr>Cas de PFA par province et par semaine épidémiologique Sem 01-23 de 2023</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Activités réalisées/planifiées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BARRY</dc:creator>
  <cp:lastModifiedBy>KANYANA Annonciate</cp:lastModifiedBy>
  <cp:revision>439</cp:revision>
  <cp:lastPrinted>2023-06-16T08:17:51Z</cp:lastPrinted>
  <dcterms:created xsi:type="dcterms:W3CDTF">2021-10-22T07:15:50Z</dcterms:created>
  <dcterms:modified xsi:type="dcterms:W3CDTF">2023-06-17T08:29:47Z</dcterms:modified>
</cp:coreProperties>
</file>